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903" r:id="rId5"/>
    <p:sldMasterId id="2147483916" r:id="rId6"/>
    <p:sldMasterId id="2147483673" r:id="rId7"/>
    <p:sldMasterId id="2147483687" r:id="rId8"/>
    <p:sldMasterId id="2147483699" r:id="rId9"/>
    <p:sldMasterId id="2147483747" r:id="rId10"/>
    <p:sldMasterId id="2147483711" r:id="rId11"/>
    <p:sldMasterId id="2147483723" r:id="rId12"/>
    <p:sldMasterId id="2147483735" r:id="rId13"/>
    <p:sldMasterId id="2147483759" r:id="rId14"/>
    <p:sldMasterId id="2147483771" r:id="rId15"/>
    <p:sldMasterId id="2147483783" r:id="rId16"/>
    <p:sldMasterId id="2147483795" r:id="rId17"/>
    <p:sldMasterId id="2147483807" r:id="rId18"/>
    <p:sldMasterId id="2147483819" r:id="rId19"/>
    <p:sldMasterId id="2147483831" r:id="rId20"/>
    <p:sldMasterId id="2147483843" r:id="rId21"/>
    <p:sldMasterId id="2147483855" r:id="rId22"/>
    <p:sldMasterId id="2147483867" r:id="rId23"/>
    <p:sldMasterId id="2147483879" r:id="rId24"/>
    <p:sldMasterId id="2147483891" r:id="rId25"/>
  </p:sldMasterIdLst>
  <p:notesMasterIdLst>
    <p:notesMasterId r:id="rId39"/>
  </p:notesMasterIdLst>
  <p:sldIdLst>
    <p:sldId id="269" r:id="rId26"/>
    <p:sldId id="294" r:id="rId27"/>
    <p:sldId id="307" r:id="rId28"/>
    <p:sldId id="309" r:id="rId29"/>
    <p:sldId id="310" r:id="rId30"/>
    <p:sldId id="319" r:id="rId31"/>
    <p:sldId id="312" r:id="rId32"/>
    <p:sldId id="314" r:id="rId33"/>
    <p:sldId id="316" r:id="rId34"/>
    <p:sldId id="317" r:id="rId35"/>
    <p:sldId id="320" r:id="rId36"/>
    <p:sldId id="321" r:id="rId37"/>
    <p:sldId id="322"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BE48"/>
    <a:srgbClr val="FFC845"/>
    <a:srgbClr val="C69214"/>
    <a:srgbClr val="0B233F"/>
    <a:srgbClr val="FFD872"/>
    <a:srgbClr val="112138"/>
    <a:srgbClr val="0C23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199B7E-1D55-451D-96DC-90CCDA21B4B9}" v="5" dt="2024-06-27T19:21:20.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94694"/>
  </p:normalViewPr>
  <p:slideViewPr>
    <p:cSldViewPr snapToGrid="0">
      <p:cViewPr varScale="1">
        <p:scale>
          <a:sx n="63" d="100"/>
          <a:sy n="63" d="100"/>
        </p:scale>
        <p:origin x="4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9.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D75D995-47A3-4643-B899-610F72DABC11}" type="datetimeFigureOut">
              <a:rPr lang="en-US" smtClean="0"/>
              <a:t>6/27/2024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4150D51-61AA-9846-8BB3-86A6D705E942}" type="slidenum">
              <a:rPr lang="en-US" smtClean="0"/>
              <a:t>‹#›</a:t>
            </a:fld>
            <a:endParaRPr lang="en-US"/>
          </a:p>
        </p:txBody>
      </p:sp>
    </p:spTree>
    <p:extLst>
      <p:ext uri="{BB962C8B-B14F-4D97-AF65-F5344CB8AC3E}">
        <p14:creationId xmlns:p14="http://schemas.microsoft.com/office/powerpoint/2010/main" val="335457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highlight>
                  <a:srgbClr val="00FF00"/>
                </a:highlight>
                <a:latin typeface="Arial" panose="020B0604020202020204" pitchFamily="34" charset="0"/>
                <a:ea typeface="Calibri" panose="020F0502020204030204" pitchFamily="34" charset="0"/>
              </a:rPr>
              <a:t>Community Partnerships:</a:t>
            </a:r>
            <a:r>
              <a:rPr lang="en-US" sz="1800" dirty="0">
                <a:effectLst/>
                <a:highlight>
                  <a:srgbClr val="00FF00"/>
                </a:highlight>
                <a:latin typeface="Arial" panose="020B0604020202020204" pitchFamily="34" charset="0"/>
                <a:ea typeface="Calibri" panose="020F0502020204030204" pitchFamily="34" charset="0"/>
              </a:rPr>
              <a:t> We have formed new official partnerships or strengthened existing ones with more than two dozen local organizations across our circuit. They are working with us on everything from our diversion to prevention programs. I have said it before, criminal justice is a community issue and we cannot and should not do it alone.</a:t>
            </a:r>
            <a:endParaRPr lang="en-US" sz="1800" dirty="0">
              <a:effectLst/>
              <a:latin typeface="Times New Roman" panose="02020603050405020304" pitchFamily="18" charset="0"/>
              <a:ea typeface="Calibri" panose="020F0502020204030204" pitchFamily="34" charset="0"/>
            </a:endParaRPr>
          </a:p>
          <a:p>
            <a:endParaRPr lang="en-US" dirty="0"/>
          </a:p>
          <a:p>
            <a:r>
              <a:rPr lang="en-US" dirty="0"/>
              <a:t>Names and logos</a:t>
            </a:r>
          </a:p>
          <a:p>
            <a:r>
              <a:rPr lang="en-US" dirty="0" err="1"/>
              <a:t>CareerSoucre</a:t>
            </a:r>
            <a:r>
              <a:rPr lang="en-US" dirty="0"/>
              <a:t> of Central Florida</a:t>
            </a:r>
          </a:p>
          <a:p>
            <a:r>
              <a:rPr lang="en-US" dirty="0"/>
              <a:t>Victim Services of Central Florida</a:t>
            </a:r>
          </a:p>
          <a:p>
            <a:r>
              <a:rPr lang="en-US" dirty="0"/>
              <a:t>Operation New Hope</a:t>
            </a:r>
          </a:p>
          <a:p>
            <a:r>
              <a:rPr lang="en-US" dirty="0"/>
              <a:t>Hope Partnerships</a:t>
            </a:r>
          </a:p>
          <a:p>
            <a:r>
              <a:rPr lang="en-US" dirty="0"/>
              <a:t>United Against Poverty</a:t>
            </a:r>
          </a:p>
          <a:p>
            <a:r>
              <a:rPr lang="en-US" dirty="0"/>
              <a:t>Recovery Connections</a:t>
            </a:r>
          </a:p>
          <a:p>
            <a:r>
              <a:rPr lang="en-US" dirty="0"/>
              <a:t>Page 15</a:t>
            </a:r>
          </a:p>
          <a:p>
            <a:r>
              <a:rPr lang="en-US" dirty="0"/>
              <a:t>Victoria’s Voice Foundation</a:t>
            </a:r>
          </a:p>
          <a:p>
            <a:r>
              <a:rPr lang="en-US" dirty="0" err="1"/>
              <a:t>Figgers</a:t>
            </a:r>
            <a:r>
              <a:rPr lang="en-US" dirty="0"/>
              <a:t> Foundation</a:t>
            </a:r>
          </a:p>
          <a:p>
            <a:r>
              <a:rPr lang="en-US" dirty="0"/>
              <a:t>University of Central Florida</a:t>
            </a:r>
          </a:p>
          <a:p>
            <a:r>
              <a:rPr lang="en-US" dirty="0"/>
              <a:t>Florida Economic Consortium</a:t>
            </a:r>
          </a:p>
          <a:p>
            <a:r>
              <a:rPr lang="en-US" dirty="0"/>
              <a:t>Stono Institute</a:t>
            </a:r>
          </a:p>
          <a:p>
            <a:r>
              <a:rPr lang="en-US" dirty="0"/>
              <a:t>Fifth Third Bank</a:t>
            </a:r>
          </a:p>
          <a:p>
            <a:r>
              <a:rPr lang="en-US" dirty="0"/>
              <a:t>Orlando Serve Foundation, “He Got Up!”</a:t>
            </a:r>
          </a:p>
          <a:p>
            <a:r>
              <a:rPr lang="en-US" dirty="0"/>
              <a:t>Central Florida Urban League</a:t>
            </a:r>
          </a:p>
          <a:p>
            <a:r>
              <a:rPr lang="en-US" dirty="0"/>
              <a:t>Cornerstone Connections</a:t>
            </a:r>
          </a:p>
          <a:p>
            <a:r>
              <a:rPr lang="en-US" dirty="0"/>
              <a:t>Florida Safety Council </a:t>
            </a:r>
          </a:p>
          <a:p>
            <a:r>
              <a:rPr lang="en-US" dirty="0"/>
              <a:t>Orange and Osceola County School District</a:t>
            </a:r>
          </a:p>
          <a:p>
            <a:r>
              <a:rPr lang="en-US" dirty="0"/>
              <a:t>Human Trafficking partners: United Abolitionist, My Nam My Voice, Samaritan Village, Flite, Inside Out Jail Ministries, One More Child, Planned Parenthood, 121 Hope Northland Church, Aspire</a:t>
            </a:r>
          </a:p>
        </p:txBody>
      </p:sp>
      <p:sp>
        <p:nvSpPr>
          <p:cNvPr id="4" name="Slide Number Placeholder 3"/>
          <p:cNvSpPr>
            <a:spLocks noGrp="1"/>
          </p:cNvSpPr>
          <p:nvPr>
            <p:ph type="sldNum" sz="quarter" idx="5"/>
          </p:nvPr>
        </p:nvSpPr>
        <p:spPr/>
        <p:txBody>
          <a:bodyPr/>
          <a:lstStyle/>
          <a:p>
            <a:fld id="{A4150D51-61AA-9846-8BB3-86A6D705E942}" type="slidenum">
              <a:rPr lang="en-US" smtClean="0"/>
              <a:t>3</a:t>
            </a:fld>
            <a:endParaRPr lang="en-US" dirty="0"/>
          </a:p>
        </p:txBody>
      </p:sp>
    </p:spTree>
    <p:extLst>
      <p:ext uri="{BB962C8B-B14F-4D97-AF65-F5344CB8AC3E}">
        <p14:creationId xmlns:p14="http://schemas.microsoft.com/office/powerpoint/2010/main" val="3561865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E31FA-EF91-F3FD-CA53-761C665B3400}"/>
              </a:ext>
            </a:extLst>
          </p:cNvPr>
          <p:cNvSpPr>
            <a:spLocks noGrp="1"/>
          </p:cNvSpPr>
          <p:nvPr>
            <p:ph type="ctrTitle"/>
          </p:nvPr>
        </p:nvSpPr>
        <p:spPr>
          <a:xfrm>
            <a:off x="1524000" y="4383314"/>
            <a:ext cx="9144000" cy="824820"/>
          </a:xfrm>
          <a:prstGeom prst="rect">
            <a:avLst/>
          </a:prstGeom>
        </p:spPr>
        <p:txBody>
          <a:bodyPr anchor="b"/>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A31D28AD-9077-89E7-9341-CFDB167FC5BC}"/>
              </a:ext>
            </a:extLst>
          </p:cNvPr>
          <p:cNvSpPr>
            <a:spLocks noGrp="1"/>
          </p:cNvSpPr>
          <p:nvPr>
            <p:ph type="subTitle" idx="1"/>
          </p:nvPr>
        </p:nvSpPr>
        <p:spPr>
          <a:xfrm>
            <a:off x="1524000" y="5735641"/>
            <a:ext cx="9144000" cy="49099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62908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1E40-2E10-4BDD-B53F-E93D5B6B14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8996EC-D66B-1366-DE9E-41D469594F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4E9000-4272-6F10-0E9C-6A94102B89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BE3A6-C2D9-3E37-BA61-75E87BFB7A4B}"/>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6" name="Footer Placeholder 5">
            <a:extLst>
              <a:ext uri="{FF2B5EF4-FFF2-40B4-BE49-F238E27FC236}">
                <a16:creationId xmlns:a16="http://schemas.microsoft.com/office/drawing/2014/main" id="{908F340C-551B-FA80-2996-A523A6598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B5308-3648-D386-D456-453775821F6A}"/>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4610751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4478168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5400845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3596496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609110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747782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6268411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8853214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1878522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1568310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63199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666C-D46B-8891-A999-F0F4B2E343BF}"/>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60D98C-BA14-E82B-F0A9-FC1CD86A93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FA071-191E-9E15-AB96-4AF16C986A9B}"/>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AD6A3C1F-AA74-ED5E-9C27-BCEA03946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B30CE4-1A78-9AB2-B793-5904EB6F40C9}"/>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22886414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8422855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9381142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1618721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8140823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4054282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1185198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0259072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23535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8741402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52323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E4BE05-D000-68DA-BF28-D7AA5D2760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D6019E-6C84-2725-5C9D-CBB48339E5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4F918-7A5E-A869-128A-AE5251F648C0}"/>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579F9FB1-29A8-3191-52D8-4269B604E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FF1E28-9D79-05E4-DC97-103A13AAEE46}"/>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3081882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8326413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1630248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1685795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0728976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6223588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7815816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234912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2877105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8432683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244362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E31FA-EF91-F3FD-CA53-761C665B3400}"/>
              </a:ext>
            </a:extLst>
          </p:cNvPr>
          <p:cNvSpPr>
            <a:spLocks noGrp="1"/>
          </p:cNvSpPr>
          <p:nvPr>
            <p:ph type="ctrTitle"/>
          </p:nvPr>
        </p:nvSpPr>
        <p:spPr>
          <a:xfrm>
            <a:off x="1524000" y="4383314"/>
            <a:ext cx="9144000" cy="824820"/>
          </a:xfrm>
          <a:prstGeom prst="rect">
            <a:avLst/>
          </a:prstGeom>
        </p:spPr>
        <p:txBody>
          <a:bodyPr anchor="b"/>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A31D28AD-9077-89E7-9341-CFDB167FC5BC}"/>
              </a:ext>
            </a:extLst>
          </p:cNvPr>
          <p:cNvSpPr>
            <a:spLocks noGrp="1"/>
          </p:cNvSpPr>
          <p:nvPr>
            <p:ph type="subTitle" idx="1"/>
          </p:nvPr>
        </p:nvSpPr>
        <p:spPr>
          <a:xfrm>
            <a:off x="1524000" y="5735641"/>
            <a:ext cx="9144000" cy="49099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906509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2340135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0275625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502242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8777820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9187097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7732063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5660969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2908182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0636207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399940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1DE5F2-1193-8BED-D83E-12C83EA5ACEA}"/>
              </a:ext>
            </a:extLst>
          </p:cNvPr>
          <p:cNvSpPr>
            <a:spLocks noGrp="1"/>
          </p:cNvSpPr>
          <p:nvPr>
            <p:ph idx="1"/>
          </p:nvPr>
        </p:nvSpPr>
        <p:spPr>
          <a:xfrm>
            <a:off x="838200" y="1831473"/>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F26F4-A1AA-4E84-3FD6-179E8BC36F03}"/>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328AFA95-B0C4-06F9-2D71-4F26760DEE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2ADA20-E2AC-1BC1-079E-22E7EA0FE679}"/>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29376736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1637799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801841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25188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2825952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7810754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9392011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4117525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1640574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6001133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334807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7218-129A-816F-AA2F-13CE126D6E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934C9C2-EDB6-C57C-8DEA-4F2A18385A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281E4D-0114-CCEF-3D7D-308DB48D59F1}"/>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A0DFF291-141F-0AE5-4B75-1D93B6B7E3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657110-DCB0-8CF5-39E5-64DD1DB9CBA6}"/>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8233098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0552760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7861643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4357751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9550951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3723046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2897977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9247054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3682111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7107501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393398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DE49-BFC2-3F6F-C6FF-8ACAC4175E75}"/>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29C99E-158D-5CA2-6FE3-A828A6ADB0E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8AC6CC-D667-DC41-F1D9-2DC801D2712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634614-E1D0-6A99-569D-19518FA1C3AA}"/>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6" name="Footer Placeholder 5">
            <a:extLst>
              <a:ext uri="{FF2B5EF4-FFF2-40B4-BE49-F238E27FC236}">
                <a16:creationId xmlns:a16="http://schemas.microsoft.com/office/drawing/2014/main" id="{475080F5-4B3C-6F97-CE16-2EBCE0995A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18D20F6-47BA-AD20-D3FE-D95340CD6688}"/>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272353937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2184149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822853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731751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8124431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8350625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3950509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5067596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6709390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7213236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13228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CD581-0E85-427D-9B0A-236A894BB44B}"/>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1334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1400500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4966544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7021017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2116980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9863449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6379115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0483030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6063427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4235522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277285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5348-3B47-3829-BF1D-BA8B7A1FEB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A23825E-1A68-C27F-EBB9-F1D2716C138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DFAD-D393-E248-7470-89ABB0E850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B64CC-B308-63B0-5E28-0808E3F2B8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A88CB0-A786-C902-BF01-6E0C078BB4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FB624C-F409-4E8C-5AA8-610DFE37F972}"/>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8" name="Footer Placeholder 7">
            <a:extLst>
              <a:ext uri="{FF2B5EF4-FFF2-40B4-BE49-F238E27FC236}">
                <a16:creationId xmlns:a16="http://schemas.microsoft.com/office/drawing/2014/main" id="{CCB5FE81-C230-A409-A2E0-0AD87E408A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BA772AD-D3FC-BF81-AE58-D38816AB22CB}"/>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26034497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567730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30494736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0396735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6775031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6487271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8769273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359743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9143691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6604496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204797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1614-407B-F95B-74BF-FBC92B09C954}"/>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A5A4B3-F2EB-7E0A-1047-B8C466266A94}"/>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4" name="Footer Placeholder 3">
            <a:extLst>
              <a:ext uri="{FF2B5EF4-FFF2-40B4-BE49-F238E27FC236}">
                <a16:creationId xmlns:a16="http://schemas.microsoft.com/office/drawing/2014/main" id="{46D26C3E-3B76-3268-E66F-38038DA9F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C412F6-E820-A2D6-AA46-8B5B25EB4E00}"/>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284678588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704550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64782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7311280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048929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2380176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4841078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5664617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5052394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3378171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24141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1DE5F2-1193-8BED-D83E-12C83EA5ACEA}"/>
              </a:ext>
            </a:extLst>
          </p:cNvPr>
          <p:cNvSpPr>
            <a:spLocks noGrp="1"/>
          </p:cNvSpPr>
          <p:nvPr>
            <p:ph idx="1"/>
          </p:nvPr>
        </p:nvSpPr>
        <p:spPr>
          <a:xfrm>
            <a:off x="838200" y="1831473"/>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F26F4-A1AA-4E84-3FD6-179E8BC36F03}"/>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328AFA95-B0C4-06F9-2D71-4F26760DEE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2ADA20-E2AC-1BC1-079E-22E7EA0FE679}"/>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4281736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06FC5-592E-F270-569B-162B30B662DC}"/>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3" name="Footer Placeholder 2">
            <a:extLst>
              <a:ext uri="{FF2B5EF4-FFF2-40B4-BE49-F238E27FC236}">
                <a16:creationId xmlns:a16="http://schemas.microsoft.com/office/drawing/2014/main" id="{780B9B75-055B-27D4-6E5A-0A74D3BE89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85F7F-1F83-732D-994D-F1D4D3BAF153}"/>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15583867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0442118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6123041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5894694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1995775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9125116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08525742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604213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9044707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0648994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67645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EBBA-3CF7-3EE2-392B-614EFA538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DEC5C5-A91C-FDA4-D03E-5FC0FA4DD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C8509D-09F4-3435-197D-60495F9913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48F56-0F3B-7560-4EF5-15B3920D4E70}"/>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6" name="Footer Placeholder 5">
            <a:extLst>
              <a:ext uri="{FF2B5EF4-FFF2-40B4-BE49-F238E27FC236}">
                <a16:creationId xmlns:a16="http://schemas.microsoft.com/office/drawing/2014/main" id="{3D29CBF2-0D5D-96E3-DD06-1CCFB3283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D0BFB7-8E8C-C693-7946-1D2534662BA0}"/>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38118544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3664884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5488051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2274049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6522250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5848066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0554255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4644885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8894038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6226693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9682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1E40-2E10-4BDD-B53F-E93D5B6B14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8996EC-D66B-1366-DE9E-41D469594F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4E9000-4272-6F10-0E9C-6A94102B89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BE3A6-C2D9-3E37-BA61-75E87BFB7A4B}"/>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6" name="Footer Placeholder 5">
            <a:extLst>
              <a:ext uri="{FF2B5EF4-FFF2-40B4-BE49-F238E27FC236}">
                <a16:creationId xmlns:a16="http://schemas.microsoft.com/office/drawing/2014/main" id="{908F340C-551B-FA80-2996-A523A6598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B5308-3648-D386-D456-453775821F6A}"/>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22443434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74730734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8148002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572983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2450832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5306144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6790607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5235196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0855358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7800435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18629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666C-D46B-8891-A999-F0F4B2E343BF}"/>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60D98C-BA14-E82B-F0A9-FC1CD86A93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FA071-191E-9E15-AB96-4AF16C986A9B}"/>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AD6A3C1F-AA74-ED5E-9C27-BCEA03946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B30CE4-1A78-9AB2-B793-5904EB6F40C9}"/>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8685207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0096792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6547043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22294866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8639857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1512218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698254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0676081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1135900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83743025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927683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E4BE05-D000-68DA-BF28-D7AA5D2760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D6019E-6C84-2725-5C9D-CBB48339E5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4F918-7A5E-A869-128A-AE5251F648C0}"/>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579F9FB1-29A8-3191-52D8-4269B604E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FF1E28-9D79-05E4-DC97-103A13AAEE46}"/>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143784768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9662138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6863006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9916413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89675665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50824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983913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E31FA-EF91-F3FD-CA53-761C665B3400}"/>
              </a:ext>
            </a:extLst>
          </p:cNvPr>
          <p:cNvSpPr>
            <a:spLocks noGrp="1"/>
          </p:cNvSpPr>
          <p:nvPr>
            <p:ph type="ctrTitle"/>
          </p:nvPr>
        </p:nvSpPr>
        <p:spPr>
          <a:xfrm>
            <a:off x="1524000" y="4383314"/>
            <a:ext cx="9144000" cy="824820"/>
          </a:xfrm>
          <a:prstGeom prst="rect">
            <a:avLst/>
          </a:prstGeom>
        </p:spPr>
        <p:txBody>
          <a:bodyPr anchor="b"/>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A31D28AD-9077-89E7-9341-CFDB167FC5BC}"/>
              </a:ext>
            </a:extLst>
          </p:cNvPr>
          <p:cNvSpPr>
            <a:spLocks noGrp="1"/>
          </p:cNvSpPr>
          <p:nvPr>
            <p:ph type="subTitle" idx="1"/>
          </p:nvPr>
        </p:nvSpPr>
        <p:spPr>
          <a:xfrm>
            <a:off x="1524000" y="5735641"/>
            <a:ext cx="9144000" cy="49099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25449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1DE5F2-1193-8BED-D83E-12C83EA5ACEA}"/>
              </a:ext>
            </a:extLst>
          </p:cNvPr>
          <p:cNvSpPr>
            <a:spLocks noGrp="1"/>
          </p:cNvSpPr>
          <p:nvPr>
            <p:ph idx="1"/>
          </p:nvPr>
        </p:nvSpPr>
        <p:spPr>
          <a:xfrm>
            <a:off x="838200" y="1831473"/>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5F26F4-A1AA-4E84-3FD6-179E8BC36F03}"/>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328AFA95-B0C4-06F9-2D71-4F26760DEE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2ADA20-E2AC-1BC1-079E-22E7EA0FE679}"/>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1700712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7218-129A-816F-AA2F-13CE126D6E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934C9C2-EDB6-C57C-8DEA-4F2A18385A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281E4D-0114-CCEF-3D7D-308DB48D59F1}"/>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A0DFF291-141F-0AE5-4B75-1D93B6B7E3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657110-DCB0-8CF5-39E5-64DD1DB9CBA6}"/>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1334927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DE49-BFC2-3F6F-C6FF-8ACAC4175E75}"/>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29C99E-158D-5CA2-6FE3-A828A6ADB0E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8AC6CC-D667-DC41-F1D9-2DC801D2712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634614-E1D0-6A99-569D-19518FA1C3AA}"/>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6" name="Footer Placeholder 5">
            <a:extLst>
              <a:ext uri="{FF2B5EF4-FFF2-40B4-BE49-F238E27FC236}">
                <a16:creationId xmlns:a16="http://schemas.microsoft.com/office/drawing/2014/main" id="{475080F5-4B3C-6F97-CE16-2EBCE0995A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18D20F6-47BA-AD20-D3FE-D95340CD6688}"/>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407186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CD581-0E85-427D-9B0A-236A894BB44B}"/>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2641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D7218-129A-816F-AA2F-13CE126D6E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934C9C2-EDB6-C57C-8DEA-4F2A18385A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281E4D-0114-CCEF-3D7D-308DB48D59F1}"/>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A0DFF291-141F-0AE5-4B75-1D93B6B7E3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657110-DCB0-8CF5-39E5-64DD1DB9CBA6}"/>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3372393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5348-3B47-3829-BF1D-BA8B7A1FEB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A23825E-1A68-C27F-EBB9-F1D2716C138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DFAD-D393-E248-7470-89ABB0E850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B64CC-B308-63B0-5E28-0808E3F2B8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A88CB0-A786-C902-BF01-6E0C078BB4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FB624C-F409-4E8C-5AA8-610DFE37F972}"/>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8" name="Footer Placeholder 7">
            <a:extLst>
              <a:ext uri="{FF2B5EF4-FFF2-40B4-BE49-F238E27FC236}">
                <a16:creationId xmlns:a16="http://schemas.microsoft.com/office/drawing/2014/main" id="{CCB5FE81-C230-A409-A2E0-0AD87E408A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BA772AD-D3FC-BF81-AE58-D38816AB22CB}"/>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1520399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1614-407B-F95B-74BF-FBC92B09C954}"/>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A5A4B3-F2EB-7E0A-1047-B8C466266A94}"/>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4" name="Footer Placeholder 3">
            <a:extLst>
              <a:ext uri="{FF2B5EF4-FFF2-40B4-BE49-F238E27FC236}">
                <a16:creationId xmlns:a16="http://schemas.microsoft.com/office/drawing/2014/main" id="{46D26C3E-3B76-3268-E66F-38038DA9F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C412F6-E820-A2D6-AA46-8B5B25EB4E00}"/>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84882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06FC5-592E-F270-569B-162B30B662DC}"/>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3" name="Footer Placeholder 2">
            <a:extLst>
              <a:ext uri="{FF2B5EF4-FFF2-40B4-BE49-F238E27FC236}">
                <a16:creationId xmlns:a16="http://schemas.microsoft.com/office/drawing/2014/main" id="{780B9B75-055B-27D4-6E5A-0A74D3BE89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85F7F-1F83-732D-994D-F1D4D3BAF153}"/>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1498652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EBBA-3CF7-3EE2-392B-614EFA538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DEC5C5-A91C-FDA4-D03E-5FC0FA4DD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C8509D-09F4-3435-197D-60495F9913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48F56-0F3B-7560-4EF5-15B3920D4E70}"/>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6" name="Footer Placeholder 5">
            <a:extLst>
              <a:ext uri="{FF2B5EF4-FFF2-40B4-BE49-F238E27FC236}">
                <a16:creationId xmlns:a16="http://schemas.microsoft.com/office/drawing/2014/main" id="{3D29CBF2-0D5D-96E3-DD06-1CCFB3283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D0BFB7-8E8C-C693-7946-1D2534662BA0}"/>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1573044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1E40-2E10-4BDD-B53F-E93D5B6B14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8996EC-D66B-1366-DE9E-41D469594F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4E9000-4272-6F10-0E9C-6A94102B89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BE3A6-C2D9-3E37-BA61-75E87BFB7A4B}"/>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6" name="Footer Placeholder 5">
            <a:extLst>
              <a:ext uri="{FF2B5EF4-FFF2-40B4-BE49-F238E27FC236}">
                <a16:creationId xmlns:a16="http://schemas.microsoft.com/office/drawing/2014/main" id="{908F340C-551B-FA80-2996-A523A65980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B5308-3648-D386-D456-453775821F6A}"/>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3415264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666C-D46B-8891-A999-F0F4B2E343BF}"/>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60D98C-BA14-E82B-F0A9-FC1CD86A93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FA071-191E-9E15-AB96-4AF16C986A9B}"/>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AD6A3C1F-AA74-ED5E-9C27-BCEA03946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B30CE4-1A78-9AB2-B793-5904EB6F40C9}"/>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1624770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E4BE05-D000-68DA-BF28-D7AA5D2760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D6019E-6C84-2725-5C9D-CBB48339E5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34F918-7A5E-A869-128A-AE5251F648C0}"/>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5" name="Footer Placeholder 4">
            <a:extLst>
              <a:ext uri="{FF2B5EF4-FFF2-40B4-BE49-F238E27FC236}">
                <a16:creationId xmlns:a16="http://schemas.microsoft.com/office/drawing/2014/main" id="{579F9FB1-29A8-3191-52D8-4269B604E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FF1E28-9D79-05E4-DC97-103A13AAEE46}"/>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2575552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solidFill>
                  <a:srgbClr val="F1BE48"/>
                </a:solidFill>
              </a:defRPr>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919905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166793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52786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DE49-BFC2-3F6F-C6FF-8ACAC4175E75}"/>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29C99E-158D-5CA2-6FE3-A828A6ADB0E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8AC6CC-D667-DC41-F1D9-2DC801D2712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634614-E1D0-6A99-569D-19518FA1C3AA}"/>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6" name="Footer Placeholder 5">
            <a:extLst>
              <a:ext uri="{FF2B5EF4-FFF2-40B4-BE49-F238E27FC236}">
                <a16:creationId xmlns:a16="http://schemas.microsoft.com/office/drawing/2014/main" id="{475080F5-4B3C-6F97-CE16-2EBCE0995A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18D20F6-47BA-AD20-D3FE-D95340CD6688}"/>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22524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267590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896707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951750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326434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672497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160289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746337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851603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lvl1pPr>
              <a:defRPr>
                <a:solidFill>
                  <a:schemeClr val="tx1"/>
                </a:solidFill>
              </a:defRPr>
            </a:lvl1pPr>
          </a:lstStyle>
          <a:p>
            <a:fld id="{852BFB1A-C646-44EB-A6C1-574F9DD05C23}" type="slidenum">
              <a:rPr lang="en-US" smtClean="0"/>
              <a:pPr/>
              <a:t>‹#›</a:t>
            </a:fld>
            <a:endParaRPr lang="en-US" dirty="0"/>
          </a:p>
        </p:txBody>
      </p:sp>
    </p:spTree>
    <p:extLst>
      <p:ext uri="{BB962C8B-B14F-4D97-AF65-F5344CB8AC3E}">
        <p14:creationId xmlns:p14="http://schemas.microsoft.com/office/powerpoint/2010/main" val="537470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12690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CD581-0E85-427D-9B0A-236A894BB44B}"/>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9949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681727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438828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612658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0642539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215958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737543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589260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531922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9692050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024993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85348-3B47-3829-BF1D-BA8B7A1FEB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A23825E-1A68-C27F-EBB9-F1D2716C138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7CDFAD-D393-E248-7470-89ABB0E850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B64CC-B308-63B0-5E28-0808E3F2B8E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A88CB0-A786-C902-BF01-6E0C078BB4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FB624C-F409-4E8C-5AA8-610DFE37F972}"/>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8" name="Footer Placeholder 7">
            <a:extLst>
              <a:ext uri="{FF2B5EF4-FFF2-40B4-BE49-F238E27FC236}">
                <a16:creationId xmlns:a16="http://schemas.microsoft.com/office/drawing/2014/main" id="{CCB5FE81-C230-A409-A2E0-0AD87E408A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BA772AD-D3FC-BF81-AE58-D38816AB22CB}"/>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27018125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473629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57005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825782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7551326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5474049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170429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5319692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3815167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7416419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23600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1614-407B-F95B-74BF-FBC92B09C954}"/>
              </a:ext>
            </a:extLst>
          </p:cNvPr>
          <p:cNvSpPr>
            <a:spLocks noGrp="1"/>
          </p:cNvSpPr>
          <p:nvPr>
            <p:ph type="title"/>
          </p:nvPr>
        </p:nvSpPr>
        <p:spPr>
          <a:xfrm>
            <a:off x="838199" y="4086943"/>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A5A4B3-F2EB-7E0A-1047-B8C466266A94}"/>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4" name="Footer Placeholder 3">
            <a:extLst>
              <a:ext uri="{FF2B5EF4-FFF2-40B4-BE49-F238E27FC236}">
                <a16:creationId xmlns:a16="http://schemas.microsoft.com/office/drawing/2014/main" id="{46D26C3E-3B76-3268-E66F-38038DA9F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C412F6-E820-A2D6-AA46-8B5B25EB4E00}"/>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35436819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6653276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055648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1509737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991342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1473863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6816499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791443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8056207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865158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61293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06FC5-592E-F270-569B-162B30B662DC}"/>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3" name="Footer Placeholder 2">
            <a:extLst>
              <a:ext uri="{FF2B5EF4-FFF2-40B4-BE49-F238E27FC236}">
                <a16:creationId xmlns:a16="http://schemas.microsoft.com/office/drawing/2014/main" id="{780B9B75-055B-27D4-6E5A-0A74D3BE89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85F7F-1F83-732D-994D-F1D4D3BAF153}"/>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1686427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1641648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222967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982249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4208893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2034104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7268363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525703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9704293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4622298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8751-8D35-4E2C-9B0E-2896BA150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9D07E-E61D-49B0-94A0-B5DF48D51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885CC-A041-4CD1-991D-C7D5BB26C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A7034-8ADC-46D4-9129-72F4C6882DB1}"/>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FA8FF353-CC6A-4037-B615-9EB31E9B2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864BF-DFFB-4E8C-927B-179BB8C31B77}"/>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1354425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EBBA-3CF7-3EE2-392B-614EFA538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DEC5C5-A91C-FDA4-D03E-5FC0FA4DDB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C8509D-09F4-3435-197D-60495F9913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48F56-0F3B-7560-4EF5-15B3920D4E70}"/>
              </a:ext>
            </a:extLst>
          </p:cNvPr>
          <p:cNvSpPr>
            <a:spLocks noGrp="1"/>
          </p:cNvSpPr>
          <p:nvPr>
            <p:ph type="dt" sz="half" idx="10"/>
          </p:nvPr>
        </p:nvSpPr>
        <p:spPr>
          <a:xfrm>
            <a:off x="838200" y="6356350"/>
            <a:ext cx="2743200" cy="365125"/>
          </a:xfrm>
          <a:prstGeom prst="rect">
            <a:avLst/>
          </a:prstGeom>
        </p:spPr>
        <p:txBody>
          <a:bodyPr/>
          <a:lstStyle/>
          <a:p>
            <a:fld id="{EACF8ACC-1E99-C149-9F7D-F5AC66C5163A}" type="datetimeFigureOut">
              <a:rPr lang="en-US" smtClean="0"/>
              <a:t>6/27/2024</a:t>
            </a:fld>
            <a:endParaRPr lang="en-US"/>
          </a:p>
        </p:txBody>
      </p:sp>
      <p:sp>
        <p:nvSpPr>
          <p:cNvPr id="6" name="Footer Placeholder 5">
            <a:extLst>
              <a:ext uri="{FF2B5EF4-FFF2-40B4-BE49-F238E27FC236}">
                <a16:creationId xmlns:a16="http://schemas.microsoft.com/office/drawing/2014/main" id="{3D29CBF2-0D5D-96E3-DD06-1CCFB3283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0D0BFB7-8E8C-C693-7946-1D2534662BA0}"/>
              </a:ext>
            </a:extLst>
          </p:cNvPr>
          <p:cNvSpPr>
            <a:spLocks noGrp="1"/>
          </p:cNvSpPr>
          <p:nvPr>
            <p:ph type="sldNum" sz="quarter" idx="12"/>
          </p:nvPr>
        </p:nvSpPr>
        <p:spPr>
          <a:xfrm>
            <a:off x="8610600" y="6356350"/>
            <a:ext cx="2743200" cy="365125"/>
          </a:xfrm>
          <a:prstGeom prst="rect">
            <a:avLst/>
          </a:prstGeom>
        </p:spPr>
        <p:txBody>
          <a:bodyPr/>
          <a:lstStyle/>
          <a:p>
            <a:fld id="{64CDCF0D-34A7-CF43-A3C6-BDE98D468082}" type="slidenum">
              <a:rPr lang="en-US" smtClean="0"/>
              <a:t>‹#›</a:t>
            </a:fld>
            <a:endParaRPr lang="en-US"/>
          </a:p>
        </p:txBody>
      </p:sp>
    </p:spTree>
    <p:extLst>
      <p:ext uri="{BB962C8B-B14F-4D97-AF65-F5344CB8AC3E}">
        <p14:creationId xmlns:p14="http://schemas.microsoft.com/office/powerpoint/2010/main" val="26816510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1CE7-3354-4689-9EEB-BC8CFC2D13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AF31C7-6C2E-43C3-BD6D-F6B1E4320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9AC70-B1CD-448A-92E0-6329BDE56E44}"/>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76177687-C8F4-4FEB-BBB2-C5334C81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262E-97D3-4F23-98E2-2E0F7C944F5F}"/>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40775650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789550-BC7D-406B-A946-578FCBC9B9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5150D-1E38-4789-8C2F-BD87689D0B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8FC5D-4DB1-41F0-BCE3-540FE0EA12C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906191B5-76DF-473D-BCFA-180B75DB6F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A293B-9A44-4316-97C4-47D9881515E3}"/>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5682337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05599-F43E-4B01-8C86-878172FC10F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E12ECED-8ED7-46D3-B59B-059C1FCAE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BBA5014-85C6-4C2D-BBBC-E75301C5917F}"/>
              </a:ext>
            </a:extLst>
          </p:cNvPr>
          <p:cNvSpPr>
            <a:spLocks noGrp="1"/>
          </p:cNvSpPr>
          <p:nvPr>
            <p:ph type="dt" sz="half" idx="10"/>
          </p:nvPr>
        </p:nvSpPr>
        <p:spPr/>
        <p:txBody>
          <a:bodyPr/>
          <a:lstStyle/>
          <a:p>
            <a:fld id="{62DC0C55-46E1-495D-902B-C4B78C7C35C2}" type="datetimeFigureOut">
              <a:rPr lang="en-US" smtClean="0"/>
              <a:t>6/27/2024</a:t>
            </a:fld>
            <a:endParaRPr lang="en-US" dirty="0"/>
          </a:p>
        </p:txBody>
      </p:sp>
      <p:sp>
        <p:nvSpPr>
          <p:cNvPr id="5" name="Footer Placeholder 4">
            <a:extLst>
              <a:ext uri="{FF2B5EF4-FFF2-40B4-BE49-F238E27FC236}">
                <a16:creationId xmlns:a16="http://schemas.microsoft.com/office/drawing/2014/main" id="{2300C183-4F2F-4C81-AE56-A6D3765CF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697D6-D942-44C3-8208-6FDC9A1CEDA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2398371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D2-89BD-45B1-9E10-B8459CBAC8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EFEF88D-85D6-4E66-9C5D-54D6455E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667F2-24C5-43AD-8875-1D3B00078176}"/>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BA9DD751-B09E-4476-BED2-D1B07346E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9B2817-4047-4A8C-9663-C82EE9478D4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5338456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8DDF-6993-4E7B-A969-048C8DB33C8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869FC635-D99C-4E63-A240-2DBD14854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B4DC7A-62C4-4C2F-9C30-E71070A05207}"/>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94BC83D-837A-491E-9A66-3E8DCF7F1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949D1-A759-41CA-A913-B29D63F9308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9334096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73D7-A315-4D43-A9E2-62F8B5AE8B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7C2A0-C7BB-448D-901E-FA56446566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B8BAD-1D8B-4383-999C-676DE4DBFE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C9FD6-7325-4710-BA1E-7C8D97E43445}"/>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716928A0-8FC0-4FB3-AC44-BCF47AB00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3258E4-330B-4559-95DC-6323F3B5FC55}"/>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1278707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35A3-5073-4B82-B5B2-CAC4836EBC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5257DB-C2CF-4D93-9B20-A4703B0065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F63F8-1392-4C86-A6F4-8AC37B1AAC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2DEB80-51B2-4CEC-AC97-5604ED76A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4A9520-2AF8-4276-A4D5-FE3A91F3A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B16743-5D3C-4E79-9492-F0654856456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8" name="Footer Placeholder 7">
            <a:extLst>
              <a:ext uri="{FF2B5EF4-FFF2-40B4-BE49-F238E27FC236}">
                <a16:creationId xmlns:a16="http://schemas.microsoft.com/office/drawing/2014/main" id="{9F2FBBE9-F716-4859-B68E-347830814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98F2E-9758-4A3A-9E01-2A3D19C30620}"/>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4080341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7601-94FA-4244-A608-2196AA37DE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0A48D8-C85D-4BB6-9D98-F9FFC0CFC159}"/>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4" name="Footer Placeholder 3">
            <a:extLst>
              <a:ext uri="{FF2B5EF4-FFF2-40B4-BE49-F238E27FC236}">
                <a16:creationId xmlns:a16="http://schemas.microsoft.com/office/drawing/2014/main" id="{0A84838A-152C-4FB4-A56F-B1E194F1B7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03415-9555-41B4-8BE6-0B215AF5BD86}"/>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5681605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80327-47DB-4698-AE3C-45DFF944B933}"/>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3" name="Footer Placeholder 2">
            <a:extLst>
              <a:ext uri="{FF2B5EF4-FFF2-40B4-BE49-F238E27FC236}">
                <a16:creationId xmlns:a16="http://schemas.microsoft.com/office/drawing/2014/main" id="{F6376CA4-F23C-4F27-9065-7E0FB475D4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3370BD-3E6F-43EA-92BE-57838876A00B}"/>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29402861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3999-F574-40E5-9353-3879D940F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3E1F6F-F1C3-4070-8C28-45D6A2458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A2A72F-FC25-4DB5-8D9B-A70327722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02BCC-B309-4690-9FB5-BF673F46C70A}"/>
              </a:ext>
            </a:extLst>
          </p:cNvPr>
          <p:cNvSpPr>
            <a:spLocks noGrp="1"/>
          </p:cNvSpPr>
          <p:nvPr>
            <p:ph type="dt" sz="half" idx="10"/>
          </p:nvPr>
        </p:nvSpPr>
        <p:spPr/>
        <p:txBody>
          <a:bodyPr/>
          <a:lstStyle/>
          <a:p>
            <a:fld id="{62DC0C55-46E1-495D-902B-C4B78C7C35C2}" type="datetimeFigureOut">
              <a:rPr lang="en-US" smtClean="0"/>
              <a:t>6/27/2024</a:t>
            </a:fld>
            <a:endParaRPr lang="en-US"/>
          </a:p>
        </p:txBody>
      </p:sp>
      <p:sp>
        <p:nvSpPr>
          <p:cNvPr id="6" name="Footer Placeholder 5">
            <a:extLst>
              <a:ext uri="{FF2B5EF4-FFF2-40B4-BE49-F238E27FC236}">
                <a16:creationId xmlns:a16="http://schemas.microsoft.com/office/drawing/2014/main" id="{D00B7B5D-6997-4596-9327-78EAD6C41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86EB2-52E5-4E2E-B353-155EE64861C8}"/>
              </a:ext>
            </a:extLst>
          </p:cNvPr>
          <p:cNvSpPr>
            <a:spLocks noGrp="1"/>
          </p:cNvSpPr>
          <p:nvPr>
            <p:ph type="sldNum" sz="quarter" idx="12"/>
          </p:nvPr>
        </p:nvSpPr>
        <p:spPr/>
        <p:txBody>
          <a:bodyPr/>
          <a:lstStyle/>
          <a:p>
            <a:fld id="{852BFB1A-C646-44EB-A6C1-574F9DD05C23}" type="slidenum">
              <a:rPr lang="en-US" smtClean="0"/>
              <a:t>‹#›</a:t>
            </a:fld>
            <a:endParaRPr lang="en-US"/>
          </a:p>
        </p:txBody>
      </p:sp>
    </p:spTree>
    <p:extLst>
      <p:ext uri="{BB962C8B-B14F-4D97-AF65-F5344CB8AC3E}">
        <p14:creationId xmlns:p14="http://schemas.microsoft.com/office/powerpoint/2010/main" val="3025877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pn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image" Target="../media/image1.png"/><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microsoft.com/office/2007/relationships/hdphoto" Target="../media/hdphoto1.wdp"/><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5.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1.pn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microsoft.com/office/2007/relationships/hdphoto" Target="../media/hdphoto1.wdp"/><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pn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microsoft.com/office/2007/relationships/hdphoto" Target="../media/hdphoto1.wdp"/><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2.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2.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4.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2340"/>
        </a:solidFill>
        <a:effectLst/>
      </p:bgPr>
    </p:bg>
    <p:spTree>
      <p:nvGrpSpPr>
        <p:cNvPr id="1" name=""/>
        <p:cNvGrpSpPr/>
        <p:nvPr/>
      </p:nvGrpSpPr>
      <p:grpSpPr>
        <a:xfrm>
          <a:off x="0" y="0"/>
          <a:ext cx="0" cy="0"/>
          <a:chOff x="0" y="0"/>
          <a:chExt cx="0" cy="0"/>
        </a:xfrm>
      </p:grpSpPr>
      <p:pic>
        <p:nvPicPr>
          <p:cNvPr id="8" name="Picture 7" descr="Logo&#10;&#10;Description automatically generated with low confidence">
            <a:extLst>
              <a:ext uri="{FF2B5EF4-FFF2-40B4-BE49-F238E27FC236}">
                <a16:creationId xmlns:a16="http://schemas.microsoft.com/office/drawing/2014/main" id="{71DFA6BA-68CF-4D0B-9D03-1E8683C086FC}"/>
              </a:ext>
            </a:extLst>
          </p:cNvPr>
          <p:cNvPicPr>
            <a:picLocks noChangeAspect="1"/>
          </p:cNvPicPr>
          <p:nvPr userDrawn="1"/>
        </p:nvPicPr>
        <p:blipFill>
          <a:blip r:embed="rId14"/>
          <a:stretch>
            <a:fillRect/>
          </a:stretch>
        </p:blipFill>
        <p:spPr>
          <a:xfrm>
            <a:off x="4673600" y="584200"/>
            <a:ext cx="2844800" cy="2844800"/>
          </a:xfrm>
          <a:prstGeom prst="rect">
            <a:avLst/>
          </a:prstGeom>
        </p:spPr>
      </p:pic>
    </p:spTree>
    <p:extLst>
      <p:ext uri="{BB962C8B-B14F-4D97-AF65-F5344CB8AC3E}">
        <p14:creationId xmlns:p14="http://schemas.microsoft.com/office/powerpoint/2010/main" val="1487393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C234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pic>
        <p:nvPicPr>
          <p:cNvPr id="8" name="Picture 7" descr="Logo&#10;&#10;Description automatically generated with low confidence">
            <a:extLst>
              <a:ext uri="{FF2B5EF4-FFF2-40B4-BE49-F238E27FC236}">
                <a16:creationId xmlns:a16="http://schemas.microsoft.com/office/drawing/2014/main" id="{C0478698-CF56-48D2-8EB6-881540862324}"/>
              </a:ext>
            </a:extLst>
          </p:cNvPr>
          <p:cNvPicPr>
            <a:picLocks noChangeAspect="1"/>
          </p:cNvPicPr>
          <p:nvPr userDrawn="1"/>
        </p:nvPicPr>
        <p:blipFill>
          <a:blip r:embed="rId13"/>
          <a:stretch>
            <a:fillRect/>
          </a:stretch>
        </p:blipFill>
        <p:spPr>
          <a:xfrm>
            <a:off x="10758713" y="5531301"/>
            <a:ext cx="1190174" cy="1190174"/>
          </a:xfrm>
          <a:prstGeom prst="rect">
            <a:avLst/>
          </a:prstGeom>
        </p:spPr>
      </p:pic>
    </p:spTree>
    <p:extLst>
      <p:ext uri="{BB962C8B-B14F-4D97-AF65-F5344CB8AC3E}">
        <p14:creationId xmlns:p14="http://schemas.microsoft.com/office/powerpoint/2010/main" val="115506970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0C234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spTree>
    <p:extLst>
      <p:ext uri="{BB962C8B-B14F-4D97-AF65-F5344CB8AC3E}">
        <p14:creationId xmlns:p14="http://schemas.microsoft.com/office/powerpoint/2010/main" val="209843499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C234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sp>
        <p:nvSpPr>
          <p:cNvPr id="7" name="Rectangle 6">
            <a:extLst>
              <a:ext uri="{FF2B5EF4-FFF2-40B4-BE49-F238E27FC236}">
                <a16:creationId xmlns:a16="http://schemas.microsoft.com/office/drawing/2014/main" id="{67C17F90-6778-40D9-BA34-2DF2F05F311D}"/>
              </a:ext>
            </a:extLst>
          </p:cNvPr>
          <p:cNvSpPr/>
          <p:nvPr userDrawn="1"/>
        </p:nvSpPr>
        <p:spPr>
          <a:xfrm>
            <a:off x="11434812" y="0"/>
            <a:ext cx="757187" cy="6858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low confidence">
            <a:extLst>
              <a:ext uri="{FF2B5EF4-FFF2-40B4-BE49-F238E27FC236}">
                <a16:creationId xmlns:a16="http://schemas.microsoft.com/office/drawing/2014/main" id="{54C48EC8-96B7-4F76-83ED-E884CC1EF3AB}"/>
              </a:ext>
            </a:extLst>
          </p:cNvPr>
          <p:cNvPicPr>
            <a:picLocks noChangeAspect="1"/>
          </p:cNvPicPr>
          <p:nvPr userDrawn="1"/>
        </p:nvPicPr>
        <p:blipFill>
          <a:blip r:embed="rId13"/>
          <a:stretch>
            <a:fillRect/>
          </a:stretch>
        </p:blipFill>
        <p:spPr>
          <a:xfrm>
            <a:off x="11472595" y="6057967"/>
            <a:ext cx="676810" cy="67681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0357496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C234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sp>
        <p:nvSpPr>
          <p:cNvPr id="12" name="Rectangle 11">
            <a:extLst>
              <a:ext uri="{FF2B5EF4-FFF2-40B4-BE49-F238E27FC236}">
                <a16:creationId xmlns:a16="http://schemas.microsoft.com/office/drawing/2014/main" id="{6722D54D-C45E-4389-B679-A53ADEB5D434}"/>
              </a:ext>
            </a:extLst>
          </p:cNvPr>
          <p:cNvSpPr/>
          <p:nvPr userDrawn="1"/>
        </p:nvSpPr>
        <p:spPr>
          <a:xfrm rot="5400000">
            <a:off x="5755481" y="421482"/>
            <a:ext cx="681037" cy="12192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0D9D1BD0-CB73-40AD-97AA-7361C410A39D}"/>
              </a:ext>
            </a:extLst>
          </p:cNvPr>
          <p:cNvPicPr>
            <a:picLocks noChangeAspect="1"/>
          </p:cNvPicPr>
          <p:nvPr userDrawn="1"/>
        </p:nvPicPr>
        <p:blipFill>
          <a:blip r:embed="rId13"/>
          <a:stretch>
            <a:fillRect/>
          </a:stretch>
        </p:blipFill>
        <p:spPr>
          <a:xfrm>
            <a:off x="11522041" y="6288053"/>
            <a:ext cx="501717" cy="50171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272626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0C234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sp>
        <p:nvSpPr>
          <p:cNvPr id="12" name="Rectangle 11">
            <a:extLst>
              <a:ext uri="{FF2B5EF4-FFF2-40B4-BE49-F238E27FC236}">
                <a16:creationId xmlns:a16="http://schemas.microsoft.com/office/drawing/2014/main" id="{6722D54D-C45E-4389-B679-A53ADEB5D434}"/>
              </a:ext>
            </a:extLst>
          </p:cNvPr>
          <p:cNvSpPr/>
          <p:nvPr userDrawn="1"/>
        </p:nvSpPr>
        <p:spPr>
          <a:xfrm rot="5400000">
            <a:off x="5755482" y="-5755484"/>
            <a:ext cx="681037" cy="12192000"/>
          </a:xfrm>
          <a:prstGeom prst="rect">
            <a:avLst/>
          </a:prstGeom>
          <a:solidFill>
            <a:srgbClr val="FFC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0D9D1BD0-CB73-40AD-97AA-7361C410A39D}"/>
              </a:ext>
            </a:extLst>
          </p:cNvPr>
          <p:cNvPicPr>
            <a:picLocks noChangeAspect="1"/>
          </p:cNvPicPr>
          <p:nvPr userDrawn="1"/>
        </p:nvPicPr>
        <p:blipFill>
          <a:blip r:embed="rId13"/>
          <a:stretch>
            <a:fillRect/>
          </a:stretch>
        </p:blipFill>
        <p:spPr>
          <a:xfrm>
            <a:off x="11522042" y="111087"/>
            <a:ext cx="501717" cy="50171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1071979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sp>
        <p:nvSpPr>
          <p:cNvPr id="12" name="Rectangle 11">
            <a:extLst>
              <a:ext uri="{FF2B5EF4-FFF2-40B4-BE49-F238E27FC236}">
                <a16:creationId xmlns:a16="http://schemas.microsoft.com/office/drawing/2014/main" id="{6722D54D-C45E-4389-B679-A53ADEB5D434}"/>
              </a:ext>
            </a:extLst>
          </p:cNvPr>
          <p:cNvSpPr/>
          <p:nvPr userDrawn="1"/>
        </p:nvSpPr>
        <p:spPr>
          <a:xfrm rot="5400000">
            <a:off x="5755482" y="-5755484"/>
            <a:ext cx="681037" cy="12192000"/>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0D9D1BD0-CB73-40AD-97AA-7361C410A39D}"/>
              </a:ext>
            </a:extLst>
          </p:cNvPr>
          <p:cNvPicPr>
            <a:picLocks noChangeAspect="1"/>
          </p:cNvPicPr>
          <p:nvPr userDrawn="1"/>
        </p:nvPicPr>
        <p:blipFill>
          <a:blip r:embed="rId13"/>
          <a:stretch>
            <a:fillRect/>
          </a:stretch>
        </p:blipFill>
        <p:spPr>
          <a:xfrm>
            <a:off x="11522042" y="111087"/>
            <a:ext cx="501717" cy="50171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5441281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sp>
        <p:nvSpPr>
          <p:cNvPr id="12" name="Rectangle 11">
            <a:extLst>
              <a:ext uri="{FF2B5EF4-FFF2-40B4-BE49-F238E27FC236}">
                <a16:creationId xmlns:a16="http://schemas.microsoft.com/office/drawing/2014/main" id="{6722D54D-C45E-4389-B679-A53ADEB5D434}"/>
              </a:ext>
            </a:extLst>
          </p:cNvPr>
          <p:cNvSpPr/>
          <p:nvPr userDrawn="1"/>
        </p:nvSpPr>
        <p:spPr>
          <a:xfrm rot="5400000">
            <a:off x="5755482" y="421482"/>
            <a:ext cx="681037" cy="12192000"/>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0D9D1BD0-CB73-40AD-97AA-7361C410A39D}"/>
              </a:ext>
            </a:extLst>
          </p:cNvPr>
          <p:cNvPicPr>
            <a:picLocks noChangeAspect="1"/>
          </p:cNvPicPr>
          <p:nvPr userDrawn="1"/>
        </p:nvPicPr>
        <p:blipFill>
          <a:blip r:embed="rId13"/>
          <a:stretch>
            <a:fillRect/>
          </a:stretch>
        </p:blipFill>
        <p:spPr>
          <a:xfrm>
            <a:off x="11522042" y="6288053"/>
            <a:ext cx="501717" cy="50171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3558498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sp>
        <p:nvSpPr>
          <p:cNvPr id="12" name="Rectangle 11">
            <a:extLst>
              <a:ext uri="{FF2B5EF4-FFF2-40B4-BE49-F238E27FC236}">
                <a16:creationId xmlns:a16="http://schemas.microsoft.com/office/drawing/2014/main" id="{6722D54D-C45E-4389-B679-A53ADEB5D434}"/>
              </a:ext>
            </a:extLst>
          </p:cNvPr>
          <p:cNvSpPr/>
          <p:nvPr userDrawn="1"/>
        </p:nvSpPr>
        <p:spPr>
          <a:xfrm rot="5400000">
            <a:off x="8343899" y="3009899"/>
            <a:ext cx="6858002" cy="8382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0D9D1BD0-CB73-40AD-97AA-7361C410A39D}"/>
              </a:ext>
            </a:extLst>
          </p:cNvPr>
          <p:cNvPicPr>
            <a:picLocks noChangeAspect="1"/>
          </p:cNvPicPr>
          <p:nvPr userDrawn="1"/>
        </p:nvPicPr>
        <p:blipFill>
          <a:blip r:embed="rId13"/>
          <a:stretch>
            <a:fillRect/>
          </a:stretch>
        </p:blipFill>
        <p:spPr>
          <a:xfrm>
            <a:off x="11522042" y="6288053"/>
            <a:ext cx="501717" cy="50171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7865260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pic>
        <p:nvPicPr>
          <p:cNvPr id="14" name="Picture 13" descr="Logo&#10;&#10;Description automatically generated with low confidence">
            <a:extLst>
              <a:ext uri="{FF2B5EF4-FFF2-40B4-BE49-F238E27FC236}">
                <a16:creationId xmlns:a16="http://schemas.microsoft.com/office/drawing/2014/main" id="{0D9D1BD0-CB73-40AD-97AA-7361C410A39D}"/>
              </a:ext>
            </a:extLst>
          </p:cNvPr>
          <p:cNvPicPr>
            <a:picLocks noChangeAspect="1"/>
          </p:cNvPicPr>
          <p:nvPr userDrawn="1"/>
        </p:nvPicPr>
        <p:blipFill>
          <a:blip r:embed="rId13"/>
          <a:stretch>
            <a:fillRect/>
          </a:stretch>
        </p:blipFill>
        <p:spPr>
          <a:xfrm>
            <a:off x="11240154" y="6006165"/>
            <a:ext cx="783606" cy="783606"/>
          </a:xfrm>
          <a:prstGeom prst="rect">
            <a:avLst/>
          </a:prstGeom>
          <a:effectLst/>
        </p:spPr>
      </p:pic>
    </p:spTree>
    <p:extLst>
      <p:ext uri="{BB962C8B-B14F-4D97-AF65-F5344CB8AC3E}">
        <p14:creationId xmlns:p14="http://schemas.microsoft.com/office/powerpoint/2010/main" val="49787036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pic>
        <p:nvPicPr>
          <p:cNvPr id="14" name="Picture 13" descr="Logo&#10;&#10;Description automatically generated with low confidence">
            <a:extLst>
              <a:ext uri="{FF2B5EF4-FFF2-40B4-BE49-F238E27FC236}">
                <a16:creationId xmlns:a16="http://schemas.microsoft.com/office/drawing/2014/main" id="{0D9D1BD0-CB73-40AD-97AA-7361C410A39D}"/>
              </a:ext>
            </a:extLst>
          </p:cNvPr>
          <p:cNvPicPr>
            <a:picLocks noChangeAspect="1"/>
          </p:cNvPicPr>
          <p:nvPr userDrawn="1"/>
        </p:nvPicPr>
        <p:blipFill>
          <a:blip r:embed="rId13"/>
          <a:stretch>
            <a:fillRect/>
          </a:stretch>
        </p:blipFill>
        <p:spPr>
          <a:xfrm>
            <a:off x="132600" y="130576"/>
            <a:ext cx="783606" cy="783606"/>
          </a:xfrm>
          <a:prstGeom prst="rect">
            <a:avLst/>
          </a:prstGeom>
          <a:effectLst/>
        </p:spPr>
      </p:pic>
    </p:spTree>
    <p:extLst>
      <p:ext uri="{BB962C8B-B14F-4D97-AF65-F5344CB8AC3E}">
        <p14:creationId xmlns:p14="http://schemas.microsoft.com/office/powerpoint/2010/main" val="1232009925"/>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8" name="Picture 7" descr="Logo&#10;&#10;Description automatically generated with low confidence">
            <a:extLst>
              <a:ext uri="{FF2B5EF4-FFF2-40B4-BE49-F238E27FC236}">
                <a16:creationId xmlns:a16="http://schemas.microsoft.com/office/drawing/2014/main" id="{71DFA6BA-68CF-4D0B-9D03-1E8683C086FC}"/>
              </a:ext>
            </a:extLst>
          </p:cNvPr>
          <p:cNvPicPr>
            <a:picLocks noChangeAspect="1"/>
          </p:cNvPicPr>
          <p:nvPr userDrawn="1"/>
        </p:nvPicPr>
        <p:blipFill>
          <a:blip r:embed="rId14"/>
          <a:stretch>
            <a:fillRect/>
          </a:stretch>
        </p:blipFill>
        <p:spPr>
          <a:xfrm>
            <a:off x="4673600" y="584200"/>
            <a:ext cx="2844800" cy="2844800"/>
          </a:xfrm>
          <a:prstGeom prst="rect">
            <a:avLst/>
          </a:prstGeom>
        </p:spPr>
      </p:pic>
    </p:spTree>
    <p:extLst>
      <p:ext uri="{BB962C8B-B14F-4D97-AF65-F5344CB8AC3E}">
        <p14:creationId xmlns:p14="http://schemas.microsoft.com/office/powerpoint/2010/main" val="116607957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pic>
        <p:nvPicPr>
          <p:cNvPr id="14" name="Picture 13" descr="Logo&#10;&#10;Description automatically generated with low confidence">
            <a:extLst>
              <a:ext uri="{FF2B5EF4-FFF2-40B4-BE49-F238E27FC236}">
                <a16:creationId xmlns:a16="http://schemas.microsoft.com/office/drawing/2014/main" id="{0D9D1BD0-CB73-40AD-97AA-7361C410A39D}"/>
              </a:ext>
            </a:extLst>
          </p:cNvPr>
          <p:cNvPicPr>
            <a:picLocks noChangeAspect="1"/>
          </p:cNvPicPr>
          <p:nvPr userDrawn="1"/>
        </p:nvPicPr>
        <p:blipFill>
          <a:blip r:embed="rId13"/>
          <a:stretch>
            <a:fillRect/>
          </a:stretch>
        </p:blipFill>
        <p:spPr>
          <a:xfrm>
            <a:off x="132600" y="130576"/>
            <a:ext cx="783606" cy="783606"/>
          </a:xfrm>
          <a:prstGeom prst="rect">
            <a:avLst/>
          </a:prstGeom>
          <a:effectLst/>
        </p:spPr>
      </p:pic>
      <p:pic>
        <p:nvPicPr>
          <p:cNvPr id="8" name="Picture 7" descr="Logo&#10;&#10;Description automatically generated with low confidence">
            <a:extLst>
              <a:ext uri="{FF2B5EF4-FFF2-40B4-BE49-F238E27FC236}">
                <a16:creationId xmlns:a16="http://schemas.microsoft.com/office/drawing/2014/main" id="{ED93DE34-A247-4038-A853-01BBA5B70D12}"/>
              </a:ext>
            </a:extLst>
          </p:cNvPr>
          <p:cNvPicPr>
            <a:picLocks noChangeAspect="1"/>
          </p:cNvPicPr>
          <p:nvPr userDrawn="1"/>
        </p:nvPicPr>
        <p:blipFill>
          <a:blip r:embed="rId14">
            <a:alphaModFix amt="7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2752190" y="170380"/>
            <a:ext cx="6687620" cy="6687620"/>
          </a:xfrm>
          <a:prstGeom prst="rect">
            <a:avLst/>
          </a:prstGeom>
        </p:spPr>
      </p:pic>
    </p:spTree>
    <p:extLst>
      <p:ext uri="{BB962C8B-B14F-4D97-AF65-F5344CB8AC3E}">
        <p14:creationId xmlns:p14="http://schemas.microsoft.com/office/powerpoint/2010/main" val="168773815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pic>
        <p:nvPicPr>
          <p:cNvPr id="14" name="Picture 13" descr="Logo&#10;&#10;Description automatically generated with low confidence">
            <a:extLst>
              <a:ext uri="{FF2B5EF4-FFF2-40B4-BE49-F238E27FC236}">
                <a16:creationId xmlns:a16="http://schemas.microsoft.com/office/drawing/2014/main" id="{0D9D1BD0-CB73-40AD-97AA-7361C410A39D}"/>
              </a:ext>
            </a:extLst>
          </p:cNvPr>
          <p:cNvPicPr>
            <a:picLocks noChangeAspect="1"/>
          </p:cNvPicPr>
          <p:nvPr userDrawn="1"/>
        </p:nvPicPr>
        <p:blipFill>
          <a:blip r:embed="rId13"/>
          <a:stretch>
            <a:fillRect/>
          </a:stretch>
        </p:blipFill>
        <p:spPr>
          <a:xfrm>
            <a:off x="132600" y="130576"/>
            <a:ext cx="783606" cy="783606"/>
          </a:xfrm>
          <a:prstGeom prst="rect">
            <a:avLst/>
          </a:prstGeom>
          <a:effectLst/>
        </p:spPr>
      </p:pic>
      <p:pic>
        <p:nvPicPr>
          <p:cNvPr id="8" name="Picture 7" descr="Logo&#10;&#10;Description automatically generated with low confidence">
            <a:extLst>
              <a:ext uri="{FF2B5EF4-FFF2-40B4-BE49-F238E27FC236}">
                <a16:creationId xmlns:a16="http://schemas.microsoft.com/office/drawing/2014/main" id="{ED93DE34-A247-4038-A853-01BBA5B70D12}"/>
              </a:ext>
            </a:extLst>
          </p:cNvPr>
          <p:cNvPicPr>
            <a:picLocks noChangeAspect="1"/>
          </p:cNvPicPr>
          <p:nvPr userDrawn="1"/>
        </p:nvPicPr>
        <p:blipFill>
          <a:blip r:embed="rId14">
            <a:alphaModFix amt="7000"/>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5659020" y="295509"/>
            <a:ext cx="6687620" cy="6687620"/>
          </a:xfrm>
          <a:prstGeom prst="rect">
            <a:avLst/>
          </a:prstGeom>
        </p:spPr>
      </p:pic>
    </p:spTree>
    <p:extLst>
      <p:ext uri="{BB962C8B-B14F-4D97-AF65-F5344CB8AC3E}">
        <p14:creationId xmlns:p14="http://schemas.microsoft.com/office/powerpoint/2010/main" val="414963724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pic>
        <p:nvPicPr>
          <p:cNvPr id="14" name="Picture 13" descr="Logo&#10;&#10;Description automatically generated with low confidence">
            <a:extLst>
              <a:ext uri="{FF2B5EF4-FFF2-40B4-BE49-F238E27FC236}">
                <a16:creationId xmlns:a16="http://schemas.microsoft.com/office/drawing/2014/main" id="{0D9D1BD0-CB73-40AD-97AA-7361C410A39D}"/>
              </a:ext>
            </a:extLst>
          </p:cNvPr>
          <p:cNvPicPr>
            <a:picLocks noChangeAspect="1"/>
          </p:cNvPicPr>
          <p:nvPr userDrawn="1"/>
        </p:nvPicPr>
        <p:blipFill>
          <a:blip r:embed="rId13"/>
          <a:stretch>
            <a:fillRect/>
          </a:stretch>
        </p:blipFill>
        <p:spPr>
          <a:xfrm>
            <a:off x="132600" y="130576"/>
            <a:ext cx="783606" cy="783606"/>
          </a:xfrm>
          <a:prstGeom prst="rect">
            <a:avLst/>
          </a:prstGeom>
          <a:effectLst/>
        </p:spPr>
      </p:pic>
      <p:pic>
        <p:nvPicPr>
          <p:cNvPr id="8" name="Picture 7" descr="Logo&#10;&#10;Description automatically generated with low confidence">
            <a:extLst>
              <a:ext uri="{FF2B5EF4-FFF2-40B4-BE49-F238E27FC236}">
                <a16:creationId xmlns:a16="http://schemas.microsoft.com/office/drawing/2014/main" id="{ED93DE34-A247-4038-A853-01BBA5B70D12}"/>
              </a:ext>
            </a:extLst>
          </p:cNvPr>
          <p:cNvPicPr>
            <a:picLocks noChangeAspect="1"/>
          </p:cNvPicPr>
          <p:nvPr userDrawn="1"/>
        </p:nvPicPr>
        <p:blipFill>
          <a:blip r:embed="rId14">
            <a:alphaModFix amt="7000"/>
            <a:extLst>
              <a:ext uri="{BEBA8EAE-BF5A-486C-A8C5-ECC9F3942E4B}">
                <a14:imgProps xmlns:a14="http://schemas.microsoft.com/office/drawing/2010/main">
                  <a14:imgLayer r:embed="rId15">
                    <a14:imgEffect>
                      <a14:saturation sat="33000"/>
                    </a14:imgEffect>
                  </a14:imgLayer>
                </a14:imgProps>
              </a:ext>
            </a:extLst>
          </a:blip>
          <a:stretch>
            <a:fillRect/>
          </a:stretch>
        </p:blipFill>
        <p:spPr>
          <a:xfrm>
            <a:off x="4038600" y="1371599"/>
            <a:ext cx="4114801" cy="4114801"/>
          </a:xfrm>
          <a:prstGeom prst="rect">
            <a:avLst/>
          </a:prstGeom>
        </p:spPr>
      </p:pic>
    </p:spTree>
    <p:extLst>
      <p:ext uri="{BB962C8B-B14F-4D97-AF65-F5344CB8AC3E}">
        <p14:creationId xmlns:p14="http://schemas.microsoft.com/office/powerpoint/2010/main" val="347961018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pic>
        <p:nvPicPr>
          <p:cNvPr id="8" name="Picture 7" descr="Logo&#10;&#10;Description automatically generated with low confidence">
            <a:extLst>
              <a:ext uri="{FF2B5EF4-FFF2-40B4-BE49-F238E27FC236}">
                <a16:creationId xmlns:a16="http://schemas.microsoft.com/office/drawing/2014/main" id="{71DFA6BA-68CF-4D0B-9D03-1E8683C086FC}"/>
              </a:ext>
            </a:extLst>
          </p:cNvPr>
          <p:cNvPicPr>
            <a:picLocks noChangeAspect="1"/>
          </p:cNvPicPr>
          <p:nvPr userDrawn="1"/>
        </p:nvPicPr>
        <p:blipFill>
          <a:blip r:embed="rId14"/>
          <a:stretch>
            <a:fillRect/>
          </a:stretch>
        </p:blipFill>
        <p:spPr>
          <a:xfrm>
            <a:off x="4673600" y="584200"/>
            <a:ext cx="2844800" cy="2844800"/>
          </a:xfrm>
          <a:prstGeom prst="rect">
            <a:avLst/>
          </a:prstGeom>
        </p:spPr>
      </p:pic>
      <p:sp>
        <p:nvSpPr>
          <p:cNvPr id="2" name="Rectangle 1">
            <a:extLst>
              <a:ext uri="{FF2B5EF4-FFF2-40B4-BE49-F238E27FC236}">
                <a16:creationId xmlns:a16="http://schemas.microsoft.com/office/drawing/2014/main" id="{5E98C9FE-80D2-4FF7-9C13-4B12B49F65FB}"/>
              </a:ext>
            </a:extLst>
          </p:cNvPr>
          <p:cNvSpPr/>
          <p:nvPr userDrawn="1"/>
        </p:nvSpPr>
        <p:spPr>
          <a:xfrm>
            <a:off x="0" y="6353175"/>
            <a:ext cx="12192000" cy="504825"/>
          </a:xfrm>
          <a:prstGeom prst="rect">
            <a:avLst/>
          </a:prstGeom>
          <a:solidFill>
            <a:srgbClr val="1121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564201"/>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txStyles>
    <p:title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pic>
        <p:nvPicPr>
          <p:cNvPr id="18" name="Picture 17" descr="Chart, shape&#10;&#10;Description automatically generated">
            <a:extLst>
              <a:ext uri="{FF2B5EF4-FFF2-40B4-BE49-F238E27FC236}">
                <a16:creationId xmlns:a16="http://schemas.microsoft.com/office/drawing/2014/main" id="{ADF3A5B5-BE81-482D-B275-47C4B84DA2D6}"/>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3942338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pic>
        <p:nvPicPr>
          <p:cNvPr id="18" name="Picture 17" descr="Chart, shape&#10;&#10;Description automatically generated">
            <a:extLst>
              <a:ext uri="{FF2B5EF4-FFF2-40B4-BE49-F238E27FC236}">
                <a16:creationId xmlns:a16="http://schemas.microsoft.com/office/drawing/2014/main" id="{ADF3A5B5-BE81-482D-B275-47C4B84DA2D6}"/>
              </a:ext>
            </a:extLst>
          </p:cNvPr>
          <p:cNvPicPr>
            <a:picLocks noChangeAspect="1"/>
          </p:cNvPicPr>
          <p:nvPr userDrawn="1"/>
        </p:nvPicPr>
        <p:blipFill>
          <a:blip r:embed="rId13"/>
          <a:stretch>
            <a:fillRect/>
          </a:stretch>
        </p:blipFill>
        <p:spPr>
          <a:xfrm>
            <a:off x="0" y="0"/>
            <a:ext cx="12192000" cy="6858000"/>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46891806-9D4E-4606-B968-201B39CE14B7}"/>
              </a:ext>
            </a:extLst>
          </p:cNvPr>
          <p:cNvPicPr>
            <a:picLocks noChangeAspect="1"/>
          </p:cNvPicPr>
          <p:nvPr userDrawn="1"/>
        </p:nvPicPr>
        <p:blipFill>
          <a:blip r:embed="rId14"/>
          <a:stretch>
            <a:fillRect/>
          </a:stretch>
        </p:blipFill>
        <p:spPr>
          <a:xfrm>
            <a:off x="271745" y="241528"/>
            <a:ext cx="1132910" cy="1132910"/>
          </a:xfrm>
          <a:prstGeom prst="rect">
            <a:avLst/>
          </a:prstGeom>
        </p:spPr>
      </p:pic>
    </p:spTree>
    <p:extLst>
      <p:ext uri="{BB962C8B-B14F-4D97-AF65-F5344CB8AC3E}">
        <p14:creationId xmlns:p14="http://schemas.microsoft.com/office/powerpoint/2010/main" val="5171177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pic>
        <p:nvPicPr>
          <p:cNvPr id="8" name="Picture 7" descr="Logo&#10;&#10;Description automatically generated with low confidence">
            <a:extLst>
              <a:ext uri="{FF2B5EF4-FFF2-40B4-BE49-F238E27FC236}">
                <a16:creationId xmlns:a16="http://schemas.microsoft.com/office/drawing/2014/main" id="{46891806-9D4E-4606-B968-201B39CE14B7}"/>
              </a:ext>
            </a:extLst>
          </p:cNvPr>
          <p:cNvPicPr>
            <a:picLocks noChangeAspect="1"/>
          </p:cNvPicPr>
          <p:nvPr userDrawn="1"/>
        </p:nvPicPr>
        <p:blipFill>
          <a:blip r:embed="rId14"/>
          <a:stretch>
            <a:fillRect/>
          </a:stretch>
        </p:blipFill>
        <p:spPr>
          <a:xfrm>
            <a:off x="271745" y="241528"/>
            <a:ext cx="1132910" cy="1132910"/>
          </a:xfrm>
          <a:prstGeom prst="rect">
            <a:avLst/>
          </a:prstGeom>
        </p:spPr>
      </p:pic>
    </p:spTree>
    <p:extLst>
      <p:ext uri="{BB962C8B-B14F-4D97-AF65-F5344CB8AC3E}">
        <p14:creationId xmlns:p14="http://schemas.microsoft.com/office/powerpoint/2010/main" val="415876474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spTree>
    <p:extLst>
      <p:ext uri="{BB962C8B-B14F-4D97-AF65-F5344CB8AC3E}">
        <p14:creationId xmlns:p14="http://schemas.microsoft.com/office/powerpoint/2010/main" val="227495172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pic>
        <p:nvPicPr>
          <p:cNvPr id="8" name="Picture 7" descr="Logo&#10;&#10;Description automatically generated with low confidence">
            <a:extLst>
              <a:ext uri="{FF2B5EF4-FFF2-40B4-BE49-F238E27FC236}">
                <a16:creationId xmlns:a16="http://schemas.microsoft.com/office/drawing/2014/main" id="{46891806-9D4E-4606-B968-201B39CE14B7}"/>
              </a:ext>
            </a:extLst>
          </p:cNvPr>
          <p:cNvPicPr>
            <a:picLocks noChangeAspect="1"/>
          </p:cNvPicPr>
          <p:nvPr userDrawn="1"/>
        </p:nvPicPr>
        <p:blipFill>
          <a:blip r:embed="rId14"/>
          <a:stretch>
            <a:fillRect/>
          </a:stretch>
        </p:blipFill>
        <p:spPr>
          <a:xfrm>
            <a:off x="271745" y="241528"/>
            <a:ext cx="1132910" cy="1132910"/>
          </a:xfrm>
          <a:prstGeom prst="rect">
            <a:avLst/>
          </a:prstGeom>
        </p:spPr>
      </p:pic>
    </p:spTree>
    <p:extLst>
      <p:ext uri="{BB962C8B-B14F-4D97-AF65-F5344CB8AC3E}">
        <p14:creationId xmlns:p14="http://schemas.microsoft.com/office/powerpoint/2010/main" val="35383483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B45DCF-DB1D-436F-8D66-DC4441D69B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F0ED3E-0D64-4201-AA39-117B764579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737CAAF-3764-489C-98C7-2A2A65606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0C55-46E1-495D-902B-C4B78C7C35C2}" type="datetimeFigureOut">
              <a:rPr lang="en-US" smtClean="0"/>
              <a:t>6/27/2024</a:t>
            </a:fld>
            <a:endParaRPr lang="en-US"/>
          </a:p>
        </p:txBody>
      </p:sp>
      <p:sp>
        <p:nvSpPr>
          <p:cNvPr id="5" name="Footer Placeholder 4">
            <a:extLst>
              <a:ext uri="{FF2B5EF4-FFF2-40B4-BE49-F238E27FC236}">
                <a16:creationId xmlns:a16="http://schemas.microsoft.com/office/drawing/2014/main" id="{14029D99-DAF4-4D65-AAF9-1E00F2196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36AD80-8E8D-40C9-B19A-05E0854B9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BFB1A-C646-44EB-A6C1-574F9DD05C23}" type="slidenum">
              <a:rPr lang="en-US" smtClean="0"/>
              <a:t>‹#›</a:t>
            </a:fld>
            <a:endParaRPr lang="en-US"/>
          </a:p>
        </p:txBody>
      </p:sp>
    </p:spTree>
    <p:extLst>
      <p:ext uri="{BB962C8B-B14F-4D97-AF65-F5344CB8AC3E}">
        <p14:creationId xmlns:p14="http://schemas.microsoft.com/office/powerpoint/2010/main" val="275111004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jfif"/><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jfif"/><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jfif"/><Relationship Id="rId1" Type="http://schemas.openxmlformats.org/officeDocument/2006/relationships/slideLayout" Target="../slideLayouts/slideLayout196.xml"/><Relationship Id="rId6" Type="http://schemas.openxmlformats.org/officeDocument/2006/relationships/image" Target="../media/image10.png"/><Relationship Id="rId11" Type="http://schemas.openxmlformats.org/officeDocument/2006/relationships/image" Target="../media/image15.jp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jpg"/><Relationship Id="rId19" Type="http://schemas.openxmlformats.org/officeDocument/2006/relationships/image" Target="../media/image23.png"/><Relationship Id="rId4" Type="http://schemas.openxmlformats.org/officeDocument/2006/relationships/image" Target="../media/image8.jfif"/><Relationship Id="rId9" Type="http://schemas.openxmlformats.org/officeDocument/2006/relationships/image" Target="../media/image13.png"/><Relationship Id="rId14" Type="http://schemas.openxmlformats.org/officeDocument/2006/relationships/image" Target="../media/image18.jfif"/><Relationship Id="rId22"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8870C4-6F2C-4AB8-81C8-FC4A73A9AEA7}"/>
              </a:ext>
            </a:extLst>
          </p:cNvPr>
          <p:cNvSpPr>
            <a:spLocks noGrp="1"/>
          </p:cNvSpPr>
          <p:nvPr>
            <p:ph type="ctrTitle"/>
          </p:nvPr>
        </p:nvSpPr>
        <p:spPr/>
        <p:txBody>
          <a:bodyPr/>
          <a:lstStyle/>
          <a:p>
            <a:r>
              <a:rPr lang="en-US" dirty="0"/>
              <a:t>Probation Law Class</a:t>
            </a:r>
          </a:p>
        </p:txBody>
      </p:sp>
      <p:sp>
        <p:nvSpPr>
          <p:cNvPr id="5" name="Subtitle 4">
            <a:extLst>
              <a:ext uri="{FF2B5EF4-FFF2-40B4-BE49-F238E27FC236}">
                <a16:creationId xmlns:a16="http://schemas.microsoft.com/office/drawing/2014/main" id="{3C069896-711A-4B3D-A37E-62FFF0F73C3C}"/>
              </a:ext>
            </a:extLst>
          </p:cNvPr>
          <p:cNvSpPr>
            <a:spLocks noGrp="1"/>
          </p:cNvSpPr>
          <p:nvPr>
            <p:ph type="subTitle" idx="1"/>
          </p:nvPr>
        </p:nvSpPr>
        <p:spPr/>
        <p:txBody>
          <a:bodyPr/>
          <a:lstStyle/>
          <a:p>
            <a:r>
              <a:rPr lang="en-US" dirty="0"/>
              <a:t>Presenter: State Attorney Andrew Bain</a:t>
            </a:r>
          </a:p>
        </p:txBody>
      </p:sp>
    </p:spTree>
    <p:extLst>
      <p:ext uri="{BB962C8B-B14F-4D97-AF65-F5344CB8AC3E}">
        <p14:creationId xmlns:p14="http://schemas.microsoft.com/office/powerpoint/2010/main" val="2185857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025A62-255B-4D32-862B-20EC6507B544}"/>
              </a:ext>
            </a:extLst>
          </p:cNvPr>
          <p:cNvSpPr/>
          <p:nvPr/>
        </p:nvSpPr>
        <p:spPr>
          <a:xfrm>
            <a:off x="192505" y="230188"/>
            <a:ext cx="1232034" cy="1175100"/>
          </a:xfrm>
          <a:prstGeom prst="rect">
            <a:avLst/>
          </a:prstGeom>
          <a:solidFill>
            <a:srgbClr val="0B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7BE0F-974B-4557-9FAA-80FD32493768}"/>
              </a:ext>
            </a:extLst>
          </p:cNvPr>
          <p:cNvSpPr>
            <a:spLocks noGrp="1"/>
          </p:cNvSpPr>
          <p:nvPr>
            <p:ph type="title"/>
          </p:nvPr>
        </p:nvSpPr>
        <p:spPr>
          <a:xfrm>
            <a:off x="490888" y="-9969"/>
            <a:ext cx="10515600" cy="1325563"/>
          </a:xfrm>
          <a:ln>
            <a:noFill/>
          </a:ln>
        </p:spPr>
        <p:txBody>
          <a:bodyPr anchor="ctr">
            <a:normAutofit/>
          </a:bodyPr>
          <a:lstStyle/>
          <a:p>
            <a:r>
              <a:rPr lang="en-US" sz="3200" dirty="0">
                <a:latin typeface="Arial" panose="020B0604020202020204" pitchFamily="34" charset="0"/>
                <a:cs typeface="Arial" panose="020B0604020202020204" pitchFamily="34" charset="0"/>
              </a:rPr>
              <a:t>Probation Violations and Legal Consequences</a:t>
            </a:r>
          </a:p>
        </p:txBody>
      </p:sp>
      <p:sp>
        <p:nvSpPr>
          <p:cNvPr id="10" name="Content Placeholder 9">
            <a:extLst>
              <a:ext uri="{FF2B5EF4-FFF2-40B4-BE49-F238E27FC236}">
                <a16:creationId xmlns:a16="http://schemas.microsoft.com/office/drawing/2014/main" id="{1C5D43EB-5FDA-4A8F-B758-EE424B79F041}"/>
              </a:ext>
            </a:extLst>
          </p:cNvPr>
          <p:cNvSpPr>
            <a:spLocks noGrp="1"/>
          </p:cNvSpPr>
          <p:nvPr>
            <p:ph idx="1"/>
          </p:nvPr>
        </p:nvSpPr>
        <p:spPr>
          <a:xfrm>
            <a:off x="490888" y="1481693"/>
            <a:ext cx="10515600" cy="5215835"/>
          </a:xfrm>
        </p:spPr>
        <p:txBody>
          <a:bodyPr>
            <a:noAutofit/>
          </a:bodyPr>
          <a:lstStyle/>
          <a:p>
            <a:pPr marL="0" indent="0">
              <a:buNone/>
            </a:pPr>
            <a:r>
              <a:rPr lang="en-US" b="1" dirty="0">
                <a:latin typeface="Arial" panose="020B0604020202020204" pitchFamily="34" charset="0"/>
                <a:cs typeface="Arial" panose="020B0604020202020204" pitchFamily="34" charset="0"/>
              </a:rPr>
              <a:t>Juvenile Violations</a:t>
            </a:r>
          </a:p>
          <a:p>
            <a:pPr marL="0" indent="0">
              <a:buNone/>
            </a:pPr>
            <a:endParaRPr lang="en-US" sz="1000" b="1" dirty="0">
              <a:solidFill>
                <a:srgbClr val="C69214"/>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1800" b="1" dirty="0">
                <a:solidFill>
                  <a:srgbClr val="C69214"/>
                </a:solidFill>
                <a:latin typeface="Arial" panose="020B0604020202020204" pitchFamily="34" charset="0"/>
                <a:cs typeface="Arial" panose="020B0604020202020204" pitchFamily="34" charset="0"/>
              </a:rPr>
              <a:t>Felony, New Law, Violent Offense or Absconding DJJ Supervision</a:t>
            </a:r>
            <a:endParaRPr lang="en-US" sz="1800" dirty="0">
              <a:solidFill>
                <a:srgbClr val="C69214"/>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1600" dirty="0">
                <a:latin typeface="Arial" panose="020B0604020202020204" pitchFamily="34" charset="0"/>
                <a:cs typeface="Arial" panose="020B0604020202020204" pitchFamily="34" charset="0"/>
              </a:rPr>
              <a:t>Request commitment staffing.</a:t>
            </a:r>
            <a:endParaRPr lang="en-US" sz="800" b="1"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800" b="1" dirty="0">
                <a:solidFill>
                  <a:srgbClr val="C69214"/>
                </a:solidFill>
                <a:latin typeface="Arial" panose="020B0604020202020204" pitchFamily="34" charset="0"/>
                <a:cs typeface="Arial" panose="020B0604020202020204" pitchFamily="34" charset="0"/>
              </a:rPr>
              <a:t>Curfew Violations </a:t>
            </a:r>
          </a:p>
          <a:p>
            <a:pPr lvl="1">
              <a:buFont typeface="Wingdings" panose="05000000000000000000" pitchFamily="2" charset="2"/>
              <a:buChar char="§"/>
            </a:pPr>
            <a:r>
              <a:rPr lang="en-US" sz="1600" dirty="0">
                <a:latin typeface="Arial" panose="020B0604020202020204" pitchFamily="34" charset="0"/>
                <a:cs typeface="Arial" panose="020B0604020202020204" pitchFamily="34" charset="0"/>
              </a:rPr>
              <a:t>Additional community service.</a:t>
            </a:r>
          </a:p>
          <a:p>
            <a:pPr>
              <a:buFont typeface="Wingdings" panose="05000000000000000000" pitchFamily="2" charset="2"/>
              <a:buChar char="v"/>
            </a:pPr>
            <a:r>
              <a:rPr lang="en-US" sz="1800" b="1" dirty="0">
                <a:solidFill>
                  <a:srgbClr val="C69214"/>
                </a:solidFill>
                <a:latin typeface="Arial" panose="020B0604020202020204" pitchFamily="34" charset="0"/>
                <a:cs typeface="Arial" panose="020B0604020202020204" pitchFamily="34" charset="0"/>
              </a:rPr>
              <a:t>Oaks Probation (Orange County)</a:t>
            </a:r>
          </a:p>
          <a:p>
            <a:pPr lvl="1">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Probation and therapy.</a:t>
            </a:r>
          </a:p>
          <a:p>
            <a:pPr>
              <a:buFont typeface="Wingdings" panose="05000000000000000000" pitchFamily="2" charset="2"/>
              <a:buChar char="v"/>
            </a:pPr>
            <a:r>
              <a:rPr lang="en-US" sz="1800" b="1" dirty="0">
                <a:solidFill>
                  <a:srgbClr val="C69214"/>
                </a:solidFill>
                <a:latin typeface="Arial" panose="020B0604020202020204" pitchFamily="34" charset="0"/>
                <a:cs typeface="Arial" panose="020B0604020202020204" pitchFamily="34" charset="0"/>
              </a:rPr>
              <a:t>Alternative Sanction Matrix (minor violations)</a:t>
            </a:r>
          </a:p>
          <a:p>
            <a:pPr lvl="1">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Add community service hours, essays, curfew restrictions.</a:t>
            </a:r>
            <a:endParaRPr lang="en-US" sz="1600" b="1" dirty="0">
              <a:solidFill>
                <a:srgbClr val="C69214"/>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1800" b="1" dirty="0">
                <a:solidFill>
                  <a:srgbClr val="C69214"/>
                </a:solidFill>
                <a:latin typeface="Arial" panose="020B0604020202020204" pitchFamily="34" charset="0"/>
                <a:cs typeface="Arial" panose="020B0604020202020204" pitchFamily="34" charset="0"/>
              </a:rPr>
              <a:t>New Law Non-Violent Misdemeanor </a:t>
            </a:r>
          </a:p>
          <a:p>
            <a:pPr lvl="1">
              <a:buFont typeface="Wingdings" panose="05000000000000000000" pitchFamily="2" charset="2"/>
              <a:buChar char="§"/>
            </a:pPr>
            <a:r>
              <a:rPr lang="en-US" sz="1600" dirty="0">
                <a:latin typeface="Arial" panose="020B0604020202020204" pitchFamily="34" charset="0"/>
                <a:cs typeface="Arial" panose="020B0604020202020204" pitchFamily="34" charset="0"/>
              </a:rPr>
              <a:t>Extended Probation with additional sanctions, depending on history.</a:t>
            </a:r>
          </a:p>
        </p:txBody>
      </p:sp>
      <p:sp>
        <p:nvSpPr>
          <p:cNvPr id="4" name="Slide Number Placeholder 3">
            <a:extLst>
              <a:ext uri="{FF2B5EF4-FFF2-40B4-BE49-F238E27FC236}">
                <a16:creationId xmlns:a16="http://schemas.microsoft.com/office/drawing/2014/main" id="{8F877659-5FB3-4771-BFD2-B00A51D32410}"/>
              </a:ext>
            </a:extLst>
          </p:cNvPr>
          <p:cNvSpPr>
            <a:spLocks noGrp="1"/>
          </p:cNvSpPr>
          <p:nvPr>
            <p:ph type="sldNum" sz="quarter" idx="12"/>
          </p:nvPr>
        </p:nvSpPr>
        <p:spPr/>
        <p:txBody>
          <a:bodyPr/>
          <a:lstStyle/>
          <a:p>
            <a:fld id="{852BFB1A-C646-44EB-A6C1-574F9DD05C23}" type="slidenum">
              <a:rPr lang="en-US" smtClean="0">
                <a:latin typeface="Arial" panose="020B0604020202020204" pitchFamily="34" charset="0"/>
                <a:cs typeface="Arial" panose="020B0604020202020204" pitchFamily="34" charset="0"/>
              </a:rPr>
              <a:t>10</a:t>
            </a:fld>
            <a:endParaRPr lang="en-US"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7D59366-060D-474B-BC2C-FEFBA51468DB}"/>
              </a:ext>
            </a:extLst>
          </p:cNvPr>
          <p:cNvSpPr/>
          <p:nvPr/>
        </p:nvSpPr>
        <p:spPr>
          <a:xfrm flipV="1">
            <a:off x="719190" y="1000794"/>
            <a:ext cx="7891410" cy="45719"/>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400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6" end="6"/>
                                            </p:txEl>
                                          </p:spTgt>
                                        </p:tgtEl>
                                        <p:attrNameLst>
                                          <p:attrName>style.visibility</p:attrName>
                                        </p:attrNameLst>
                                      </p:cBhvr>
                                      <p:to>
                                        <p:strVal val="visible"/>
                                      </p:to>
                                    </p:set>
                                    <p:animEffect transition="in" filter="fade">
                                      <p:cBhvr>
                                        <p:cTn id="26" dur="500"/>
                                        <p:tgtEl>
                                          <p:spTgt spid="10">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7" end="7"/>
                                            </p:txEl>
                                          </p:spTgt>
                                        </p:tgtEl>
                                        <p:attrNameLst>
                                          <p:attrName>style.visibility</p:attrName>
                                        </p:attrNameLst>
                                      </p:cBhvr>
                                      <p:to>
                                        <p:strVal val="visible"/>
                                      </p:to>
                                    </p:set>
                                    <p:animEffect transition="in" filter="fade">
                                      <p:cBhvr>
                                        <p:cTn id="29" dur="500"/>
                                        <p:tgtEl>
                                          <p:spTgt spid="10">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8" end="8"/>
                                            </p:txEl>
                                          </p:spTgt>
                                        </p:tgtEl>
                                        <p:attrNameLst>
                                          <p:attrName>style.visibility</p:attrName>
                                        </p:attrNameLst>
                                      </p:cBhvr>
                                      <p:to>
                                        <p:strVal val="visible"/>
                                      </p:to>
                                    </p:set>
                                    <p:animEffect transition="in" filter="fade">
                                      <p:cBhvr>
                                        <p:cTn id="34" dur="500"/>
                                        <p:tgtEl>
                                          <p:spTgt spid="10">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xEl>
                                              <p:pRg st="9" end="9"/>
                                            </p:txEl>
                                          </p:spTgt>
                                        </p:tgtEl>
                                        <p:attrNameLst>
                                          <p:attrName>style.visibility</p:attrName>
                                        </p:attrNameLst>
                                      </p:cBhvr>
                                      <p:to>
                                        <p:strVal val="visible"/>
                                      </p:to>
                                    </p:set>
                                    <p:animEffect transition="in" filter="fade">
                                      <p:cBhvr>
                                        <p:cTn id="37" dur="500"/>
                                        <p:tgtEl>
                                          <p:spTgt spid="10">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10" end="10"/>
                                            </p:txEl>
                                          </p:spTgt>
                                        </p:tgtEl>
                                        <p:attrNameLst>
                                          <p:attrName>style.visibility</p:attrName>
                                        </p:attrNameLst>
                                      </p:cBhvr>
                                      <p:to>
                                        <p:strVal val="visible"/>
                                      </p:to>
                                    </p:set>
                                    <p:animEffect transition="in" filter="fade">
                                      <p:cBhvr>
                                        <p:cTn id="42" dur="500"/>
                                        <p:tgtEl>
                                          <p:spTgt spid="10">
                                            <p:txEl>
                                              <p:pRg st="10" end="1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xEl>
                                              <p:pRg st="11" end="11"/>
                                            </p:txEl>
                                          </p:spTgt>
                                        </p:tgtEl>
                                        <p:attrNameLst>
                                          <p:attrName>style.visibility</p:attrName>
                                        </p:attrNameLst>
                                      </p:cBhvr>
                                      <p:to>
                                        <p:strVal val="visible"/>
                                      </p:to>
                                    </p:set>
                                    <p:animEffect transition="in" filter="fade">
                                      <p:cBhvr>
                                        <p:cTn id="45"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CD2E8F9-58D1-4130-B832-E8F17A5C6951}"/>
              </a:ext>
            </a:extLst>
          </p:cNvPr>
          <p:cNvSpPr/>
          <p:nvPr/>
        </p:nvSpPr>
        <p:spPr>
          <a:xfrm>
            <a:off x="0" y="136525"/>
            <a:ext cx="12192000" cy="1447184"/>
          </a:xfrm>
          <a:prstGeom prst="rect">
            <a:avLst/>
          </a:prstGeom>
          <a:solidFill>
            <a:srgbClr val="11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7BE0F-974B-4557-9FAA-80FD32493768}"/>
              </a:ext>
            </a:extLst>
          </p:cNvPr>
          <p:cNvSpPr>
            <a:spLocks noGrp="1"/>
          </p:cNvSpPr>
          <p:nvPr>
            <p:ph type="title"/>
          </p:nvPr>
        </p:nvSpPr>
        <p:spPr>
          <a:xfrm>
            <a:off x="836612" y="188913"/>
            <a:ext cx="10515600" cy="1325563"/>
          </a:xfrm>
          <a:ln>
            <a:noFill/>
          </a:ln>
        </p:spPr>
        <p:txBody>
          <a:bodyPr anchor="ctr">
            <a:normAutofit/>
          </a:bodyPr>
          <a:lstStyle/>
          <a:p>
            <a:r>
              <a:rPr lang="en-US" sz="3200" dirty="0">
                <a:solidFill>
                  <a:schemeClr val="bg2"/>
                </a:solidFill>
                <a:latin typeface="Arial" panose="020B0604020202020204" pitchFamily="34" charset="0"/>
                <a:cs typeface="Arial" panose="020B0604020202020204" pitchFamily="34" charset="0"/>
              </a:rPr>
              <a:t>State Attorney’s Role in Probation Revocation</a:t>
            </a:r>
          </a:p>
        </p:txBody>
      </p:sp>
      <p:sp>
        <p:nvSpPr>
          <p:cNvPr id="8" name="Text Placeholder 7">
            <a:extLst>
              <a:ext uri="{FF2B5EF4-FFF2-40B4-BE49-F238E27FC236}">
                <a16:creationId xmlns:a16="http://schemas.microsoft.com/office/drawing/2014/main" id="{F60549F5-1EAD-4781-BE0A-03F2EB949E43}"/>
              </a:ext>
            </a:extLst>
          </p:cNvPr>
          <p:cNvSpPr>
            <a:spLocks noGrp="1"/>
          </p:cNvSpPr>
          <p:nvPr>
            <p:ph type="body" idx="1"/>
          </p:nvPr>
        </p:nvSpPr>
        <p:spPr/>
        <p:txBody>
          <a:bodyPr/>
          <a:lstStyle/>
          <a:p>
            <a:r>
              <a:rPr lang="en-US" dirty="0">
                <a:solidFill>
                  <a:srgbClr val="C69214"/>
                </a:solidFill>
                <a:latin typeface="Arial" panose="020B0604020202020204" pitchFamily="34" charset="0"/>
                <a:cs typeface="Arial" panose="020B0604020202020204" pitchFamily="34" charset="0"/>
              </a:rPr>
              <a:t>Adult Hearings</a:t>
            </a:r>
          </a:p>
        </p:txBody>
      </p:sp>
      <p:sp>
        <p:nvSpPr>
          <p:cNvPr id="3" name="Content Placeholder 2">
            <a:extLst>
              <a:ext uri="{FF2B5EF4-FFF2-40B4-BE49-F238E27FC236}">
                <a16:creationId xmlns:a16="http://schemas.microsoft.com/office/drawing/2014/main" id="{6A812A5B-1549-4C82-B143-2D2EAE45B1E7}"/>
              </a:ext>
            </a:extLst>
          </p:cNvPr>
          <p:cNvSpPr>
            <a:spLocks noGrp="1"/>
          </p:cNvSpPr>
          <p:nvPr>
            <p:ph sz="half" idx="2"/>
          </p:nvPr>
        </p:nvSpPr>
        <p:spPr/>
        <p:txBody>
          <a:bodyPr>
            <a:normAutofit/>
          </a:bodyPr>
          <a:lstStyle/>
          <a:p>
            <a:pPr marL="0" indent="0">
              <a:buNone/>
            </a:pPr>
            <a:r>
              <a:rPr lang="en-US" sz="1800" b="1" dirty="0">
                <a:latin typeface="Arial" panose="020B0604020202020204" pitchFamily="34" charset="0"/>
                <a:cs typeface="Arial" panose="020B0604020202020204" pitchFamily="34" charset="0"/>
              </a:rPr>
              <a:t>Review and Filing</a:t>
            </a:r>
            <a:endParaRPr lang="en-US" sz="18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Submission of Violation of Probation affidavit and warrant.</a:t>
            </a:r>
          </a:p>
          <a:p>
            <a:pPr lvl="1">
              <a:buFont typeface="Wingdings" panose="05000000000000000000" pitchFamily="2" charset="2"/>
              <a:buChar char="§"/>
            </a:pPr>
            <a:r>
              <a:rPr lang="en-US" sz="1800" b="1" dirty="0">
                <a:latin typeface="Arial" panose="020B0604020202020204" pitchFamily="34" charset="0"/>
                <a:cs typeface="Arial" panose="020B0604020202020204" pitchFamily="34" charset="0"/>
              </a:rPr>
              <a:t>Witness List</a:t>
            </a:r>
          </a:p>
          <a:p>
            <a:pPr marL="0" indent="0">
              <a:buNone/>
            </a:pPr>
            <a:r>
              <a:rPr lang="en-US" sz="1800" b="1" dirty="0">
                <a:latin typeface="Arial" panose="020B0604020202020204" pitchFamily="34" charset="0"/>
                <a:cs typeface="Arial" panose="020B0604020202020204" pitchFamily="34" charset="0"/>
              </a:rPr>
              <a:t>Burden of Proof</a:t>
            </a: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Must prove violation by the greater weight of the evidence.</a:t>
            </a: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Hearsay allowed but must link to admissible evidence.</a:t>
            </a:r>
          </a:p>
          <a:p>
            <a:pPr marL="0" indent="0">
              <a:buNone/>
            </a:pPr>
            <a:r>
              <a:rPr lang="en-US" sz="1800" b="1" dirty="0">
                <a:latin typeface="Arial" panose="020B0604020202020204" pitchFamily="34" charset="0"/>
                <a:cs typeface="Arial" panose="020B0604020202020204" pitchFamily="34" charset="0"/>
              </a:rPr>
              <a:t>Officer Involvement</a:t>
            </a: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Probation or community control must be present.</a:t>
            </a:r>
            <a:endParaRPr lang="en-US" sz="1800" b="1" dirty="0">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37B9BF9C-B46A-4363-BAED-BE9C7228FAD4}"/>
              </a:ext>
            </a:extLst>
          </p:cNvPr>
          <p:cNvSpPr>
            <a:spLocks noGrp="1"/>
          </p:cNvSpPr>
          <p:nvPr>
            <p:ph type="body" sz="quarter" idx="3"/>
          </p:nvPr>
        </p:nvSpPr>
        <p:spPr/>
        <p:txBody>
          <a:bodyPr/>
          <a:lstStyle/>
          <a:p>
            <a:r>
              <a:rPr lang="en-US" dirty="0">
                <a:solidFill>
                  <a:srgbClr val="C69214"/>
                </a:solidFill>
                <a:latin typeface="Arial" panose="020B0604020202020204" pitchFamily="34" charset="0"/>
                <a:cs typeface="Arial" panose="020B0604020202020204" pitchFamily="34" charset="0"/>
              </a:rPr>
              <a:t>Juvenile Hearings</a:t>
            </a:r>
          </a:p>
        </p:txBody>
      </p:sp>
      <p:sp>
        <p:nvSpPr>
          <p:cNvPr id="10" name="Content Placeholder 9">
            <a:extLst>
              <a:ext uri="{FF2B5EF4-FFF2-40B4-BE49-F238E27FC236}">
                <a16:creationId xmlns:a16="http://schemas.microsoft.com/office/drawing/2014/main" id="{1C5D43EB-5FDA-4A8F-B758-EE424B79F041}"/>
              </a:ext>
            </a:extLst>
          </p:cNvPr>
          <p:cNvSpPr>
            <a:spLocks noGrp="1"/>
          </p:cNvSpPr>
          <p:nvPr>
            <p:ph sz="quarter" idx="4"/>
          </p:nvPr>
        </p:nvSpPr>
        <p:spPr/>
        <p:txBody>
          <a:bodyPr>
            <a:noAutofit/>
          </a:bodyPr>
          <a:lstStyle/>
          <a:p>
            <a:pPr marL="0" indent="0">
              <a:buNone/>
            </a:pPr>
            <a:r>
              <a:rPr lang="en-US" sz="1800" b="1" dirty="0">
                <a:latin typeface="Arial" panose="020B0604020202020204" pitchFamily="34" charset="0"/>
                <a:cs typeface="Arial" panose="020B0604020202020204" pitchFamily="34" charset="0"/>
              </a:rPr>
              <a:t>Review and Filing</a:t>
            </a:r>
            <a:endParaRPr lang="en-US" sz="18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Reviews JPO's Violation of Probation affidavit.</a:t>
            </a: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Files Petition of Revocation of Probation (VOP).</a:t>
            </a:r>
          </a:p>
          <a:p>
            <a:pPr marL="0" indent="0">
              <a:buNone/>
            </a:pPr>
            <a:r>
              <a:rPr lang="en-US" sz="1800" b="1" dirty="0">
                <a:latin typeface="Arial" panose="020B0604020202020204" pitchFamily="34" charset="0"/>
                <a:cs typeface="Arial" panose="020B0604020202020204" pitchFamily="34" charset="0"/>
              </a:rPr>
              <a:t>New Offenses</a:t>
            </a:r>
            <a:endParaRPr lang="en-US" sz="18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Files Petition of Revocation for open probation cases.</a:t>
            </a:r>
          </a:p>
          <a:p>
            <a:pPr marL="0" indent="0">
              <a:buNone/>
            </a:pPr>
            <a:r>
              <a:rPr lang="en-US" sz="1800" b="1" dirty="0">
                <a:latin typeface="Arial" panose="020B0604020202020204" pitchFamily="34" charset="0"/>
                <a:cs typeface="Arial" panose="020B0604020202020204" pitchFamily="34" charset="0"/>
              </a:rPr>
              <a:t>Hearing Process</a:t>
            </a:r>
            <a:endParaRPr lang="en-US" sz="18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Presents case, witnesses (including JPO), and evidence.</a:t>
            </a:r>
          </a:p>
        </p:txBody>
      </p:sp>
      <p:sp>
        <p:nvSpPr>
          <p:cNvPr id="4" name="Slide Number Placeholder 3">
            <a:extLst>
              <a:ext uri="{FF2B5EF4-FFF2-40B4-BE49-F238E27FC236}">
                <a16:creationId xmlns:a16="http://schemas.microsoft.com/office/drawing/2014/main" id="{8F877659-5FB3-4771-BFD2-B00A51D32410}"/>
              </a:ext>
            </a:extLst>
          </p:cNvPr>
          <p:cNvSpPr>
            <a:spLocks noGrp="1"/>
          </p:cNvSpPr>
          <p:nvPr>
            <p:ph type="sldNum" sz="quarter" idx="12"/>
          </p:nvPr>
        </p:nvSpPr>
        <p:spPr/>
        <p:txBody>
          <a:bodyPr/>
          <a:lstStyle/>
          <a:p>
            <a:fld id="{852BFB1A-C646-44EB-A6C1-574F9DD05C23}" type="slidenum">
              <a:rPr lang="en-US" smtClean="0">
                <a:latin typeface="Arial" panose="020B0604020202020204" pitchFamily="34" charset="0"/>
                <a:cs typeface="Arial" panose="020B0604020202020204" pitchFamily="34" charset="0"/>
              </a:rPr>
              <a:t>11</a:t>
            </a:fld>
            <a:endParaRPr lang="en-US">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86ED39C-F9F0-461F-B5BD-AEB465BC25E2}"/>
              </a:ext>
            </a:extLst>
          </p:cNvPr>
          <p:cNvCxnSpPr/>
          <p:nvPr/>
        </p:nvCxnSpPr>
        <p:spPr>
          <a:xfrm>
            <a:off x="5997575" y="2336800"/>
            <a:ext cx="0" cy="401955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5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500"/>
                                        <p:tgtEl>
                                          <p:spTgt spid="10">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75F21C6-4586-4A07-A675-08DF3FF676D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Probation Law Changes</a:t>
            </a:r>
          </a:p>
        </p:txBody>
      </p:sp>
      <p:sp>
        <p:nvSpPr>
          <p:cNvPr id="11" name="Content Placeholder 10">
            <a:extLst>
              <a:ext uri="{FF2B5EF4-FFF2-40B4-BE49-F238E27FC236}">
                <a16:creationId xmlns:a16="http://schemas.microsoft.com/office/drawing/2014/main" id="{CC99B5FD-D6BC-4956-9997-2AB4F8E222AD}"/>
              </a:ext>
            </a:extLst>
          </p:cNvPr>
          <p:cNvSpPr>
            <a:spLocks noGrp="1"/>
          </p:cNvSpPr>
          <p:nvPr>
            <p:ph sz="half" idx="1"/>
          </p:nvPr>
        </p:nvSpPr>
        <p:spPr/>
        <p:txBody>
          <a:bodyPr>
            <a:normAutofit fontScale="92500" lnSpcReduction="20000"/>
          </a:bodyPr>
          <a:lstStyle/>
          <a:p>
            <a:pPr marL="0" indent="0">
              <a:buNone/>
            </a:pPr>
            <a:r>
              <a:rPr lang="en-US" sz="3500" b="1" dirty="0">
                <a:solidFill>
                  <a:srgbClr val="FFC845"/>
                </a:solidFill>
                <a:latin typeface="Arial" panose="020B0604020202020204" pitchFamily="34" charset="0"/>
                <a:cs typeface="Arial" panose="020B0604020202020204" pitchFamily="34" charset="0"/>
              </a:rPr>
              <a:t>Juvenile</a:t>
            </a:r>
            <a:endParaRPr lang="en-US" b="1" dirty="0">
              <a:solidFill>
                <a:srgbClr val="FFC845"/>
              </a:solidFill>
              <a:latin typeface="Arial" panose="020B0604020202020204" pitchFamily="34" charset="0"/>
              <a:cs typeface="Arial" panose="020B0604020202020204" pitchFamily="34" charset="0"/>
            </a:endParaRPr>
          </a:p>
          <a:p>
            <a:pPr marL="0" indent="0">
              <a:buNone/>
            </a:pPr>
            <a:endParaRPr lang="en-US" b="1" dirty="0">
              <a:solidFill>
                <a:srgbClr val="FFC845"/>
              </a:solidFill>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Supervised Release Extension</a:t>
            </a:r>
          </a:p>
          <a:p>
            <a:pPr marL="0" indent="0">
              <a:buNone/>
            </a:pPr>
            <a:endParaRPr lang="en-US"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Previous Duration:</a:t>
            </a:r>
            <a:r>
              <a:rPr lang="en-US" sz="2400" dirty="0">
                <a:latin typeface="Arial" panose="020B0604020202020204" pitchFamily="34" charset="0"/>
                <a:cs typeface="Arial" panose="020B0604020202020204" pitchFamily="34" charset="0"/>
              </a:rPr>
              <a:t> 21 days</a:t>
            </a:r>
          </a:p>
          <a:p>
            <a:pPr marL="0" indent="0">
              <a:buNone/>
            </a:pPr>
            <a:r>
              <a:rPr lang="en-US" sz="2400" b="1" dirty="0">
                <a:latin typeface="Arial" panose="020B0604020202020204" pitchFamily="34" charset="0"/>
                <a:cs typeface="Arial" panose="020B0604020202020204" pitchFamily="34" charset="0"/>
              </a:rPr>
              <a:t>Current Duration:</a:t>
            </a:r>
            <a:r>
              <a:rPr lang="en-US" sz="2400" dirty="0">
                <a:latin typeface="Arial" panose="020B0604020202020204" pitchFamily="34" charset="0"/>
                <a:cs typeface="Arial" panose="020B0604020202020204" pitchFamily="34" charset="0"/>
              </a:rPr>
              <a:t> Up to 75 days</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Impact</a:t>
            </a: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Longer community supervision</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Successful supervised release considered in JPO recommendations to the SAO.</a:t>
            </a:r>
          </a:p>
          <a:p>
            <a:pPr marL="0" indent="0">
              <a:buNone/>
            </a:pPr>
            <a:endParaRPr lang="en-US" b="1" dirty="0">
              <a:solidFill>
                <a:srgbClr val="FFC845"/>
              </a:solidFill>
              <a:latin typeface="Arial" panose="020B0604020202020204" pitchFamily="34" charset="0"/>
              <a:cs typeface="Arial" panose="020B0604020202020204" pitchFamily="34" charset="0"/>
            </a:endParaRPr>
          </a:p>
        </p:txBody>
      </p:sp>
      <p:pic>
        <p:nvPicPr>
          <p:cNvPr id="14" name="Content Placeholder 13" descr="Scales of justice on blue background">
            <a:extLst>
              <a:ext uri="{FF2B5EF4-FFF2-40B4-BE49-F238E27FC236}">
                <a16:creationId xmlns:a16="http://schemas.microsoft.com/office/drawing/2014/main" id="{C6394DAF-BE1E-4A0D-B723-EBB3B6E399BD}"/>
              </a:ext>
            </a:extLst>
          </p:cNvPr>
          <p:cNvPicPr>
            <a:picLocks noGrp="1" noChangeAspect="1"/>
          </p:cNvPicPr>
          <p:nvPr>
            <p:ph sz="half" idx="2"/>
          </p:nvPr>
        </p:nvPicPr>
        <p:blipFill>
          <a:blip r:embed="rId2"/>
          <a:stretch>
            <a:fillRect/>
          </a:stretch>
        </p:blipFill>
        <p:spPr>
          <a:xfrm>
            <a:off x="6172200" y="2274094"/>
            <a:ext cx="5181600" cy="3454400"/>
          </a:xfrm>
        </p:spPr>
      </p:pic>
    </p:spTree>
    <p:extLst>
      <p:ext uri="{BB962C8B-B14F-4D97-AF65-F5344CB8AC3E}">
        <p14:creationId xmlns:p14="http://schemas.microsoft.com/office/powerpoint/2010/main" val="331982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7" end="7"/>
                                            </p:txEl>
                                          </p:spTgt>
                                        </p:tgtEl>
                                        <p:attrNameLst>
                                          <p:attrName>style.visibility</p:attrName>
                                        </p:attrNameLst>
                                      </p:cBhvr>
                                      <p:to>
                                        <p:strVal val="visible"/>
                                      </p:to>
                                    </p:set>
                                    <p:animEffect transition="in" filter="fade">
                                      <p:cBhvr>
                                        <p:cTn id="7" dur="500"/>
                                        <p:tgtEl>
                                          <p:spTgt spid="11">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8" end="8"/>
                                            </p:txEl>
                                          </p:spTgt>
                                        </p:tgtEl>
                                        <p:attrNameLst>
                                          <p:attrName>style.visibility</p:attrName>
                                        </p:attrNameLst>
                                      </p:cBhvr>
                                      <p:to>
                                        <p:strVal val="visible"/>
                                      </p:to>
                                    </p:set>
                                    <p:animEffect transition="in" filter="fade">
                                      <p:cBhvr>
                                        <p:cTn id="10" dur="500"/>
                                        <p:tgtEl>
                                          <p:spTgt spid="11">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9" end="9"/>
                                            </p:txEl>
                                          </p:spTgt>
                                        </p:tgtEl>
                                        <p:attrNameLst>
                                          <p:attrName>style.visibility</p:attrName>
                                        </p:attrNameLst>
                                      </p:cBhvr>
                                      <p:to>
                                        <p:strVal val="visible"/>
                                      </p:to>
                                    </p:set>
                                    <p:animEffect transition="in" filter="fade">
                                      <p:cBhvr>
                                        <p:cTn id="13"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448295-A12D-41F5-AEBB-1ADFFCAC135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Insights for Defense Attorney</a:t>
            </a:r>
          </a:p>
        </p:txBody>
      </p:sp>
      <p:sp>
        <p:nvSpPr>
          <p:cNvPr id="6" name="Text Placeholder 5">
            <a:extLst>
              <a:ext uri="{FF2B5EF4-FFF2-40B4-BE49-F238E27FC236}">
                <a16:creationId xmlns:a16="http://schemas.microsoft.com/office/drawing/2014/main" id="{1E37CD74-6953-4921-A566-EDBBA987EF40}"/>
              </a:ext>
            </a:extLst>
          </p:cNvPr>
          <p:cNvSpPr>
            <a:spLocks noGrp="1"/>
          </p:cNvSpPr>
          <p:nvPr>
            <p:ph type="body" idx="1"/>
          </p:nvPr>
        </p:nvSpPr>
        <p:spPr>
          <a:xfrm>
            <a:off x="839788" y="1389063"/>
            <a:ext cx="5157787" cy="823912"/>
          </a:xfrm>
        </p:spPr>
        <p:txBody>
          <a:bodyPr>
            <a:normAutofit/>
          </a:bodyPr>
          <a:lstStyle/>
          <a:p>
            <a:r>
              <a:rPr lang="en-US" sz="2800" dirty="0">
                <a:latin typeface="Arial" panose="020B0604020202020204" pitchFamily="34" charset="0"/>
                <a:cs typeface="Arial" panose="020B0604020202020204" pitchFamily="34" charset="0"/>
              </a:rPr>
              <a:t>Adult Cases</a:t>
            </a:r>
          </a:p>
        </p:txBody>
      </p:sp>
      <p:sp>
        <p:nvSpPr>
          <p:cNvPr id="7" name="Content Placeholder 6">
            <a:extLst>
              <a:ext uri="{FF2B5EF4-FFF2-40B4-BE49-F238E27FC236}">
                <a16:creationId xmlns:a16="http://schemas.microsoft.com/office/drawing/2014/main" id="{CE3063EF-0C51-4CBA-96F9-CDD70505E73C}"/>
              </a:ext>
            </a:extLst>
          </p:cNvPr>
          <p:cNvSpPr>
            <a:spLocks noGrp="1"/>
          </p:cNvSpPr>
          <p:nvPr>
            <p:ph sz="half" idx="2"/>
          </p:nvPr>
        </p:nvSpPr>
        <p:spPr/>
        <p:txBody>
          <a:bodyPr>
            <a:normAutofit/>
          </a:bodyPr>
          <a:lstStyle/>
          <a:p>
            <a:pPr marL="0" indent="0">
              <a:buNone/>
            </a:pPr>
            <a:r>
              <a:rPr lang="en-US" sz="2400" b="1" dirty="0">
                <a:solidFill>
                  <a:srgbClr val="F1BE48"/>
                </a:solidFill>
                <a:latin typeface="Arial" panose="020B0604020202020204" pitchFamily="34" charset="0"/>
                <a:cs typeface="Arial" panose="020B0604020202020204" pitchFamily="34" charset="0"/>
              </a:rPr>
              <a:t>Communication: </a:t>
            </a:r>
            <a:r>
              <a:rPr lang="en-US" sz="2400" dirty="0">
                <a:latin typeface="Arial" panose="020B0604020202020204" pitchFamily="34" charset="0"/>
                <a:cs typeface="Arial" panose="020B0604020202020204" pitchFamily="34" charset="0"/>
              </a:rPr>
              <a:t>Essential for effective collaboration with the State Attorney's Office (SAO).</a:t>
            </a:r>
          </a:p>
          <a:p>
            <a:pPr marL="0" indent="0">
              <a:buNone/>
            </a:pPr>
            <a:r>
              <a:rPr lang="en-US" sz="2400" b="1" dirty="0">
                <a:solidFill>
                  <a:srgbClr val="F1BE48"/>
                </a:solidFill>
                <a:latin typeface="Arial" panose="020B0604020202020204" pitchFamily="34" charset="0"/>
                <a:cs typeface="Arial" panose="020B0604020202020204" pitchFamily="34" charset="0"/>
              </a:rPr>
              <a:t>Mitigation: </a:t>
            </a:r>
            <a:r>
              <a:rPr lang="en-US" sz="2400" dirty="0">
                <a:latin typeface="Arial" panose="020B0604020202020204" pitchFamily="34" charset="0"/>
                <a:cs typeface="Arial" panose="020B0604020202020204" pitchFamily="34" charset="0"/>
              </a:rPr>
              <a:t>Send promptly with witness contacts.</a:t>
            </a:r>
          </a:p>
        </p:txBody>
      </p:sp>
      <p:sp>
        <p:nvSpPr>
          <p:cNvPr id="8" name="Text Placeholder 7">
            <a:extLst>
              <a:ext uri="{FF2B5EF4-FFF2-40B4-BE49-F238E27FC236}">
                <a16:creationId xmlns:a16="http://schemas.microsoft.com/office/drawing/2014/main" id="{9D4DE797-009D-464C-A11F-9E43AA83A0A2}"/>
              </a:ext>
            </a:extLst>
          </p:cNvPr>
          <p:cNvSpPr>
            <a:spLocks noGrp="1"/>
          </p:cNvSpPr>
          <p:nvPr>
            <p:ph type="body" sz="quarter" idx="3"/>
          </p:nvPr>
        </p:nvSpPr>
        <p:spPr>
          <a:xfrm>
            <a:off x="6172200" y="1389063"/>
            <a:ext cx="5183188" cy="823912"/>
          </a:xfrm>
        </p:spPr>
        <p:txBody>
          <a:bodyPr>
            <a:normAutofit/>
          </a:bodyPr>
          <a:lstStyle/>
          <a:p>
            <a:r>
              <a:rPr lang="en-US" sz="2800" dirty="0">
                <a:latin typeface="Arial" panose="020B0604020202020204" pitchFamily="34" charset="0"/>
                <a:cs typeface="Arial" panose="020B0604020202020204" pitchFamily="34" charset="0"/>
              </a:rPr>
              <a:t>Juvenile Cases</a:t>
            </a:r>
          </a:p>
        </p:txBody>
      </p:sp>
      <p:sp>
        <p:nvSpPr>
          <p:cNvPr id="9" name="Content Placeholder 8">
            <a:extLst>
              <a:ext uri="{FF2B5EF4-FFF2-40B4-BE49-F238E27FC236}">
                <a16:creationId xmlns:a16="http://schemas.microsoft.com/office/drawing/2014/main" id="{9D8E62C6-AC35-4F5D-865D-604AA4C481E7}"/>
              </a:ext>
            </a:extLst>
          </p:cNvPr>
          <p:cNvSpPr>
            <a:spLocks noGrp="1"/>
          </p:cNvSpPr>
          <p:nvPr>
            <p:ph sz="quarter" idx="4"/>
          </p:nvPr>
        </p:nvSpPr>
        <p:spPr/>
        <p:txBody>
          <a:bodyPr>
            <a:normAutofit/>
          </a:bodyPr>
          <a:lstStyle/>
          <a:p>
            <a:pPr marL="0" indent="0">
              <a:buNone/>
            </a:pPr>
            <a:r>
              <a:rPr lang="en-US" sz="2600" b="1" dirty="0">
                <a:solidFill>
                  <a:srgbClr val="F1BE48"/>
                </a:solidFill>
                <a:latin typeface="Arial" panose="020B0604020202020204" pitchFamily="34" charset="0"/>
                <a:cs typeface="Arial" panose="020B0604020202020204" pitchFamily="34" charset="0"/>
              </a:rPr>
              <a:t>Communication: </a:t>
            </a:r>
            <a:r>
              <a:rPr lang="en-US" sz="2400" dirty="0">
                <a:latin typeface="Arial" panose="020B0604020202020204" pitchFamily="34" charset="0"/>
                <a:cs typeface="Arial" panose="020B0604020202020204" pitchFamily="34" charset="0"/>
              </a:rPr>
              <a:t>Crucial for updates and resolution.</a:t>
            </a:r>
          </a:p>
          <a:p>
            <a:pPr marL="0" indent="0">
              <a:buNone/>
            </a:pPr>
            <a:r>
              <a:rPr lang="en-US" sz="2600" b="1" dirty="0">
                <a:solidFill>
                  <a:srgbClr val="F1BE48"/>
                </a:solidFill>
                <a:latin typeface="Arial" panose="020B0604020202020204" pitchFamily="34" charset="0"/>
                <a:cs typeface="Arial" panose="020B0604020202020204" pitchFamily="34" charset="0"/>
              </a:rPr>
              <a:t>Additional Information: </a:t>
            </a:r>
            <a:r>
              <a:rPr lang="en-US" sz="2400" dirty="0">
                <a:latin typeface="Arial" panose="020B0604020202020204" pitchFamily="34" charset="0"/>
                <a:cs typeface="Arial" panose="020B0604020202020204" pitchFamily="34" charset="0"/>
              </a:rPr>
              <a:t>Defense should provide details on why/how the violation occurred.</a:t>
            </a:r>
          </a:p>
          <a:p>
            <a:pPr marL="0" indent="0">
              <a:buNone/>
            </a:pPr>
            <a:r>
              <a:rPr lang="en-US" sz="2400" b="1" dirty="0">
                <a:solidFill>
                  <a:srgbClr val="F1BE48"/>
                </a:solidFill>
                <a:latin typeface="Arial" panose="020B0604020202020204" pitchFamily="34" charset="0"/>
                <a:cs typeface="Arial" panose="020B0604020202020204" pitchFamily="34" charset="0"/>
              </a:rPr>
              <a:t>Substantial Violations</a:t>
            </a:r>
            <a:endParaRPr lang="en-US" sz="2400" dirty="0">
              <a:solidFill>
                <a:srgbClr val="F1BE48"/>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000" dirty="0">
                <a:latin typeface="Arial" panose="020B0604020202020204" pitchFamily="34" charset="0"/>
                <a:cs typeface="Arial" panose="020B0604020202020204" pitchFamily="34" charset="0"/>
              </a:rPr>
              <a:t>Defense can provide input on reasons for additional community opportunities when staffing requested.</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3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 calcmode="lin" valueType="num">
                                      <p:cBhvr additive="base">
                                        <p:cTn id="2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additive="base">
                                        <p:cTn id="3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CD2E8F9-58D1-4130-B832-E8F17A5C6951}"/>
              </a:ext>
            </a:extLst>
          </p:cNvPr>
          <p:cNvSpPr/>
          <p:nvPr/>
        </p:nvSpPr>
        <p:spPr>
          <a:xfrm>
            <a:off x="0" y="136525"/>
            <a:ext cx="12192000" cy="1447184"/>
          </a:xfrm>
          <a:prstGeom prst="rect">
            <a:avLst/>
          </a:prstGeom>
          <a:solidFill>
            <a:srgbClr val="11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7BE0F-974B-4557-9FAA-80FD32493768}"/>
              </a:ext>
            </a:extLst>
          </p:cNvPr>
          <p:cNvSpPr>
            <a:spLocks noGrp="1"/>
          </p:cNvSpPr>
          <p:nvPr>
            <p:ph type="title"/>
          </p:nvPr>
        </p:nvSpPr>
        <p:spPr>
          <a:xfrm>
            <a:off x="836612" y="188913"/>
            <a:ext cx="10515600" cy="1325563"/>
          </a:xfrm>
          <a:ln>
            <a:noFill/>
          </a:ln>
        </p:spPr>
        <p:txBody>
          <a:bodyPr anchor="ctr">
            <a:normAutofit/>
          </a:bodyPr>
          <a:lstStyle/>
          <a:p>
            <a:r>
              <a:rPr lang="en-US" sz="3200" dirty="0">
                <a:solidFill>
                  <a:schemeClr val="tx2"/>
                </a:solidFill>
                <a:latin typeface="Arial" panose="020B0604020202020204" pitchFamily="34" charset="0"/>
                <a:cs typeface="Arial" panose="020B0604020202020204" pitchFamily="34" charset="0"/>
              </a:rPr>
              <a:t>Balancing Rehabilitation &amp; Public Safety</a:t>
            </a:r>
          </a:p>
        </p:txBody>
      </p:sp>
      <p:sp>
        <p:nvSpPr>
          <p:cNvPr id="8" name="Text Placeholder 7">
            <a:extLst>
              <a:ext uri="{FF2B5EF4-FFF2-40B4-BE49-F238E27FC236}">
                <a16:creationId xmlns:a16="http://schemas.microsoft.com/office/drawing/2014/main" id="{F60549F5-1EAD-4781-BE0A-03F2EB949E43}"/>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Adult Probation</a:t>
            </a:r>
          </a:p>
        </p:txBody>
      </p:sp>
      <p:sp>
        <p:nvSpPr>
          <p:cNvPr id="3" name="Content Placeholder 2">
            <a:extLst>
              <a:ext uri="{FF2B5EF4-FFF2-40B4-BE49-F238E27FC236}">
                <a16:creationId xmlns:a16="http://schemas.microsoft.com/office/drawing/2014/main" id="{6A812A5B-1549-4C82-B143-2D2EAE45B1E7}"/>
              </a:ext>
            </a:extLst>
          </p:cNvPr>
          <p:cNvSpPr>
            <a:spLocks noGrp="1"/>
          </p:cNvSpPr>
          <p:nvPr>
            <p:ph sz="half" idx="2"/>
          </p:nvPr>
        </p:nvSpPr>
        <p:spPr/>
        <p:txBody>
          <a:bodyPr>
            <a:normAutofit fontScale="92500" lnSpcReduction="10000"/>
          </a:bodyPr>
          <a:lstStyle/>
          <a:p>
            <a:pPr marL="0" indent="0">
              <a:buNone/>
            </a:pPr>
            <a:r>
              <a:rPr lang="en-US" sz="1800" b="1" dirty="0">
                <a:solidFill>
                  <a:srgbClr val="C69214"/>
                </a:solidFill>
                <a:latin typeface="Arial" panose="020B0604020202020204" pitchFamily="34" charset="0"/>
                <a:cs typeface="Arial" panose="020B0604020202020204" pitchFamily="34" charset="0"/>
              </a:rPr>
              <a:t>Accountability and Recidivism Reduction:</a:t>
            </a:r>
          </a:p>
          <a:p>
            <a:pPr marL="0" indent="0">
              <a:buNone/>
            </a:pPr>
            <a:endParaRPr lang="en-US" sz="600" b="1"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600" b="1" dirty="0">
                <a:latin typeface="Arial" panose="020B0604020202020204" pitchFamily="34" charset="0"/>
                <a:cs typeface="Arial" panose="020B0604020202020204" pitchFamily="34" charset="0"/>
              </a:rPr>
              <a:t>Community Safety: </a:t>
            </a:r>
            <a:r>
              <a:rPr lang="en-US" sz="1600" dirty="0">
                <a:latin typeface="Arial" panose="020B0604020202020204" pitchFamily="34" charset="0"/>
                <a:cs typeface="Arial" panose="020B0604020202020204" pitchFamily="34" charset="0"/>
              </a:rPr>
              <a:t>Ensuring probation is adequate for community safety.</a:t>
            </a:r>
          </a:p>
          <a:p>
            <a:pPr marL="0" indent="0">
              <a:buNone/>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600" b="1" dirty="0">
                <a:latin typeface="Arial" panose="020B0604020202020204" pitchFamily="34" charset="0"/>
                <a:cs typeface="Arial" panose="020B0604020202020204" pitchFamily="34" charset="0"/>
              </a:rPr>
              <a:t>Education: </a:t>
            </a:r>
            <a:r>
              <a:rPr lang="en-US" sz="1600" dirty="0">
                <a:latin typeface="Arial" panose="020B0604020202020204" pitchFamily="34" charset="0"/>
                <a:cs typeface="Arial" panose="020B0604020202020204" pitchFamily="34" charset="0"/>
              </a:rPr>
              <a:t>Courses on substance abuse, impulse control, life skills.</a:t>
            </a:r>
          </a:p>
          <a:p>
            <a:pPr>
              <a:buFont typeface="Wingdings" panose="05000000000000000000" pitchFamily="2" charset="2"/>
              <a:buChar char="v"/>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600" b="1" dirty="0">
                <a:latin typeface="Arial" panose="020B0604020202020204" pitchFamily="34" charset="0"/>
                <a:cs typeface="Arial" panose="020B0604020202020204" pitchFamily="34" charset="0"/>
              </a:rPr>
              <a:t>Employment and Training: </a:t>
            </a:r>
            <a:r>
              <a:rPr lang="en-US" sz="1600" dirty="0">
                <a:latin typeface="Arial" panose="020B0604020202020204" pitchFamily="34" charset="0"/>
                <a:cs typeface="Arial" panose="020B0604020202020204" pitchFamily="34" charset="0"/>
              </a:rPr>
              <a:t>Job training, financial literacy, literacy programs.</a:t>
            </a:r>
          </a:p>
          <a:p>
            <a:pPr>
              <a:buFont typeface="Wingdings" panose="05000000000000000000" pitchFamily="2" charset="2"/>
              <a:buChar char="v"/>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600" b="1" dirty="0">
                <a:latin typeface="Arial" panose="020B0604020202020204" pitchFamily="34" charset="0"/>
                <a:cs typeface="Arial" panose="020B0604020202020204" pitchFamily="34" charset="0"/>
              </a:rPr>
              <a:t>Support Services: </a:t>
            </a:r>
            <a:r>
              <a:rPr lang="en-US" sz="1600" dirty="0">
                <a:latin typeface="Arial" panose="020B0604020202020204" pitchFamily="34" charset="0"/>
                <a:cs typeface="Arial" panose="020B0604020202020204" pitchFamily="34" charset="0"/>
              </a:rPr>
              <a:t>Addressing poverty, addiction, mental health needs to reduce recidivism. </a:t>
            </a:r>
            <a:endParaRPr lang="en-US" sz="1600" b="1" dirty="0">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37B9BF9C-B46A-4363-BAED-BE9C7228FAD4}"/>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Juvenile Probation</a:t>
            </a:r>
          </a:p>
        </p:txBody>
      </p:sp>
      <p:sp>
        <p:nvSpPr>
          <p:cNvPr id="10" name="Content Placeholder 9">
            <a:extLst>
              <a:ext uri="{FF2B5EF4-FFF2-40B4-BE49-F238E27FC236}">
                <a16:creationId xmlns:a16="http://schemas.microsoft.com/office/drawing/2014/main" id="{1C5D43EB-5FDA-4A8F-B758-EE424B79F041}"/>
              </a:ext>
            </a:extLst>
          </p:cNvPr>
          <p:cNvSpPr>
            <a:spLocks noGrp="1"/>
          </p:cNvSpPr>
          <p:nvPr>
            <p:ph sz="quarter" idx="4"/>
          </p:nvPr>
        </p:nvSpPr>
        <p:spPr/>
        <p:txBody>
          <a:bodyPr>
            <a:normAutofit fontScale="92500" lnSpcReduction="10000"/>
          </a:bodyPr>
          <a:lstStyle/>
          <a:p>
            <a:pPr marL="0" indent="0">
              <a:buNone/>
            </a:pPr>
            <a:r>
              <a:rPr lang="en-US" sz="1800" b="1" dirty="0">
                <a:solidFill>
                  <a:srgbClr val="C69214"/>
                </a:solidFill>
                <a:latin typeface="Arial" panose="020B0604020202020204" pitchFamily="34" charset="0"/>
                <a:cs typeface="Arial" panose="020B0604020202020204" pitchFamily="34" charset="0"/>
              </a:rPr>
              <a:t>Balancing Safety and Rehabilitation:</a:t>
            </a:r>
          </a:p>
          <a:p>
            <a:pPr marL="0" indent="0">
              <a:buNone/>
            </a:pPr>
            <a:endParaRPr lang="en-US" sz="600" b="1"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600" b="1" dirty="0">
                <a:latin typeface="Arial" panose="020B0604020202020204" pitchFamily="34" charset="0"/>
                <a:cs typeface="Arial" panose="020B0604020202020204" pitchFamily="34" charset="0"/>
              </a:rPr>
              <a:t>Community Safety: </a:t>
            </a:r>
            <a:r>
              <a:rPr lang="en-US" sz="1600" dirty="0">
                <a:latin typeface="Arial" panose="020B0604020202020204" pitchFamily="34" charset="0"/>
                <a:cs typeface="Arial" panose="020B0604020202020204" pitchFamily="34" charset="0"/>
              </a:rPr>
              <a:t>Ensuring probation is adequate for community safety.</a:t>
            </a:r>
          </a:p>
          <a:p>
            <a:pPr marL="0" indent="0">
              <a:buNone/>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600" b="1" dirty="0">
                <a:latin typeface="Arial" panose="020B0604020202020204" pitchFamily="34" charset="0"/>
                <a:cs typeface="Arial" panose="020B0604020202020204" pitchFamily="34" charset="0"/>
              </a:rPr>
              <a:t>Service Needs: </a:t>
            </a:r>
            <a:r>
              <a:rPr lang="en-US" sz="1600" dirty="0">
                <a:latin typeface="Arial" panose="020B0604020202020204" pitchFamily="34" charset="0"/>
                <a:cs typeface="Arial" panose="020B0604020202020204" pitchFamily="34" charset="0"/>
              </a:rPr>
              <a:t>Requesting PDR from DJJ, listening to parents, providing counseling.</a:t>
            </a:r>
          </a:p>
          <a:p>
            <a:pPr marL="0" indent="0">
              <a:buNone/>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600" b="1" dirty="0">
                <a:latin typeface="Arial" panose="020B0604020202020204" pitchFamily="34" charset="0"/>
                <a:cs typeface="Arial" panose="020B0604020202020204" pitchFamily="34" charset="0"/>
              </a:rPr>
              <a:t>Post Commitment Probation: </a:t>
            </a:r>
            <a:r>
              <a:rPr lang="en-US" sz="1600" dirty="0">
                <a:latin typeface="Arial" panose="020B0604020202020204" pitchFamily="34" charset="0"/>
                <a:cs typeface="Arial" panose="020B0604020202020204" pitchFamily="34" charset="0"/>
              </a:rPr>
              <a:t>Follow-up services for successful reintegration.</a:t>
            </a:r>
          </a:p>
          <a:p>
            <a:pPr marL="0" indent="0">
              <a:buNone/>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600" b="1" dirty="0">
                <a:latin typeface="Arial" panose="020B0604020202020204" pitchFamily="34" charset="0"/>
                <a:cs typeface="Arial" panose="020B0604020202020204" pitchFamily="34" charset="0"/>
              </a:rPr>
              <a:t>Collaboration with DJJ: </a:t>
            </a:r>
            <a:r>
              <a:rPr lang="en-US" sz="1600" dirty="0">
                <a:latin typeface="Arial" panose="020B0604020202020204" pitchFamily="34" charset="0"/>
                <a:cs typeface="Arial" panose="020B0604020202020204" pitchFamily="34" charset="0"/>
              </a:rPr>
              <a:t>Using recommendations from DJJ and working with JPOs.</a:t>
            </a:r>
          </a:p>
        </p:txBody>
      </p:sp>
      <p:sp>
        <p:nvSpPr>
          <p:cNvPr id="4" name="Slide Number Placeholder 3">
            <a:extLst>
              <a:ext uri="{FF2B5EF4-FFF2-40B4-BE49-F238E27FC236}">
                <a16:creationId xmlns:a16="http://schemas.microsoft.com/office/drawing/2014/main" id="{8F877659-5FB3-4771-BFD2-B00A51D32410}"/>
              </a:ext>
            </a:extLst>
          </p:cNvPr>
          <p:cNvSpPr>
            <a:spLocks noGrp="1"/>
          </p:cNvSpPr>
          <p:nvPr>
            <p:ph type="sldNum" sz="quarter" idx="12"/>
          </p:nvPr>
        </p:nvSpPr>
        <p:spPr/>
        <p:txBody>
          <a:bodyPr/>
          <a:lstStyle/>
          <a:p>
            <a:fld id="{852BFB1A-C646-44EB-A6C1-574F9DD05C23}" type="slidenum">
              <a:rPr lang="en-US" smtClean="0">
                <a:latin typeface="Arial" panose="020B0604020202020204" pitchFamily="34" charset="0"/>
                <a:cs typeface="Arial" panose="020B0604020202020204" pitchFamily="34" charset="0"/>
              </a:rPr>
              <a:t>2</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7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fade">
                                      <p:cBhvr>
                                        <p:cTn id="19" dur="500"/>
                                        <p:tgtEl>
                                          <p:spTgt spid="10">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8" end="8"/>
                                            </p:txEl>
                                          </p:spTgt>
                                        </p:tgtEl>
                                        <p:attrNameLst>
                                          <p:attrName>style.visibility</p:attrName>
                                        </p:attrNameLst>
                                      </p:cBhvr>
                                      <p:to>
                                        <p:strVal val="visible"/>
                                      </p:to>
                                    </p:set>
                                    <p:animEffect transition="in" filter="fade">
                                      <p:cBhvr>
                                        <p:cTn id="2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203144EA-5D6C-4A08-8E45-FC716C4B564D}"/>
              </a:ext>
            </a:extLst>
          </p:cNvPr>
          <p:cNvSpPr/>
          <p:nvPr/>
        </p:nvSpPr>
        <p:spPr>
          <a:xfrm>
            <a:off x="11185230" y="5904395"/>
            <a:ext cx="847392" cy="89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picture containing logo&#10;&#10;Description automatically generated">
            <a:extLst>
              <a:ext uri="{FF2B5EF4-FFF2-40B4-BE49-F238E27FC236}">
                <a16:creationId xmlns:a16="http://schemas.microsoft.com/office/drawing/2014/main" id="{82BF85BF-6DCF-46CA-8597-80190D7CF894}"/>
              </a:ext>
            </a:extLst>
          </p:cNvPr>
          <p:cNvPicPr>
            <a:picLocks noChangeAspect="1"/>
          </p:cNvPicPr>
          <p:nvPr/>
        </p:nvPicPr>
        <p:blipFill>
          <a:blip r:embed="rId3"/>
          <a:stretch>
            <a:fillRect/>
          </a:stretch>
        </p:blipFill>
        <p:spPr>
          <a:xfrm>
            <a:off x="4666101" y="2266779"/>
            <a:ext cx="3479135" cy="895308"/>
          </a:xfrm>
          <a:prstGeom prst="rect">
            <a:avLst/>
          </a:prstGeom>
        </p:spPr>
      </p:pic>
      <p:pic>
        <p:nvPicPr>
          <p:cNvPr id="39" name="Picture 38" descr="Graphical user interface&#10;&#10;Description automatically generated with low confidence">
            <a:extLst>
              <a:ext uri="{FF2B5EF4-FFF2-40B4-BE49-F238E27FC236}">
                <a16:creationId xmlns:a16="http://schemas.microsoft.com/office/drawing/2014/main" id="{5C8BAD1A-82BB-4334-8881-E3D460F0D845}"/>
              </a:ext>
            </a:extLst>
          </p:cNvPr>
          <p:cNvPicPr>
            <a:picLocks noChangeAspect="1"/>
          </p:cNvPicPr>
          <p:nvPr/>
        </p:nvPicPr>
        <p:blipFill>
          <a:blip r:embed="rId4"/>
          <a:stretch>
            <a:fillRect/>
          </a:stretch>
        </p:blipFill>
        <p:spPr>
          <a:xfrm>
            <a:off x="8067811" y="2250834"/>
            <a:ext cx="1479274" cy="1479274"/>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F1D7D7EE-76F0-4B88-9368-443C1DE17F47}"/>
              </a:ext>
            </a:extLst>
          </p:cNvPr>
          <p:cNvPicPr>
            <a:picLocks noChangeAspect="1"/>
          </p:cNvPicPr>
          <p:nvPr/>
        </p:nvPicPr>
        <p:blipFill>
          <a:blip r:embed="rId5"/>
          <a:stretch>
            <a:fillRect/>
          </a:stretch>
        </p:blipFill>
        <p:spPr>
          <a:xfrm>
            <a:off x="9198814" y="1430057"/>
            <a:ext cx="1707693" cy="549056"/>
          </a:xfrm>
          <a:prstGeom prst="rect">
            <a:avLst/>
          </a:prstGeom>
        </p:spPr>
      </p:pic>
      <p:pic>
        <p:nvPicPr>
          <p:cNvPr id="63" name="Picture 62" descr="Logo, company name&#10;&#10;Description automatically generated">
            <a:extLst>
              <a:ext uri="{FF2B5EF4-FFF2-40B4-BE49-F238E27FC236}">
                <a16:creationId xmlns:a16="http://schemas.microsoft.com/office/drawing/2014/main" id="{BEDC623D-A30D-4AA3-8A9D-491B734062A9}"/>
              </a:ext>
            </a:extLst>
          </p:cNvPr>
          <p:cNvPicPr>
            <a:picLocks noChangeAspect="1"/>
          </p:cNvPicPr>
          <p:nvPr/>
        </p:nvPicPr>
        <p:blipFill>
          <a:blip r:embed="rId6"/>
          <a:stretch>
            <a:fillRect/>
          </a:stretch>
        </p:blipFill>
        <p:spPr>
          <a:xfrm>
            <a:off x="1651195" y="4109246"/>
            <a:ext cx="1404758" cy="1085244"/>
          </a:xfrm>
          <a:prstGeom prst="rect">
            <a:avLst/>
          </a:prstGeom>
        </p:spPr>
      </p:pic>
      <p:pic>
        <p:nvPicPr>
          <p:cNvPr id="57" name="Picture 56" descr="A picture containing shape&#10;&#10;Description automatically generated">
            <a:extLst>
              <a:ext uri="{FF2B5EF4-FFF2-40B4-BE49-F238E27FC236}">
                <a16:creationId xmlns:a16="http://schemas.microsoft.com/office/drawing/2014/main" id="{266D96D1-91E3-4D7B-A06E-6F749396DB27}"/>
              </a:ext>
            </a:extLst>
          </p:cNvPr>
          <p:cNvPicPr>
            <a:picLocks noChangeAspect="1"/>
          </p:cNvPicPr>
          <p:nvPr/>
        </p:nvPicPr>
        <p:blipFill rotWithShape="1">
          <a:blip r:embed="rId7"/>
          <a:srcRect l="15003" t="20626" r="16800" b="19990"/>
          <a:stretch/>
        </p:blipFill>
        <p:spPr>
          <a:xfrm>
            <a:off x="7839127" y="3985283"/>
            <a:ext cx="1694152" cy="1475202"/>
          </a:xfrm>
          <a:prstGeom prst="rect">
            <a:avLst/>
          </a:prstGeom>
        </p:spPr>
      </p:pic>
      <p:pic>
        <p:nvPicPr>
          <p:cNvPr id="15" name="Picture 14" descr="Logo, company name&#10;&#10;Description automatically generated">
            <a:extLst>
              <a:ext uri="{FF2B5EF4-FFF2-40B4-BE49-F238E27FC236}">
                <a16:creationId xmlns:a16="http://schemas.microsoft.com/office/drawing/2014/main" id="{70CBD0EF-9E5B-461D-B40E-17EB839ED53D}"/>
              </a:ext>
            </a:extLst>
          </p:cNvPr>
          <p:cNvPicPr>
            <a:picLocks noChangeAspect="1"/>
          </p:cNvPicPr>
          <p:nvPr/>
        </p:nvPicPr>
        <p:blipFill rotWithShape="1">
          <a:blip r:embed="rId8"/>
          <a:srcRect t="18994" b="13888"/>
          <a:stretch/>
        </p:blipFill>
        <p:spPr>
          <a:xfrm>
            <a:off x="3430382" y="5419579"/>
            <a:ext cx="2143125" cy="1438422"/>
          </a:xfrm>
          <a:prstGeom prst="rect">
            <a:avLst/>
          </a:prstGeom>
        </p:spPr>
      </p:pic>
      <p:sp>
        <p:nvSpPr>
          <p:cNvPr id="2" name="Title 1">
            <a:extLst>
              <a:ext uri="{FF2B5EF4-FFF2-40B4-BE49-F238E27FC236}">
                <a16:creationId xmlns:a16="http://schemas.microsoft.com/office/drawing/2014/main" id="{397074D3-76A8-4C9F-87BE-65FF719E9EBF}"/>
              </a:ext>
            </a:extLst>
          </p:cNvPr>
          <p:cNvSpPr>
            <a:spLocks noGrp="1"/>
          </p:cNvSpPr>
          <p:nvPr>
            <p:ph type="title"/>
          </p:nvPr>
        </p:nvSpPr>
        <p:spPr>
          <a:xfrm>
            <a:off x="236325" y="365948"/>
            <a:ext cx="10515600" cy="1325563"/>
          </a:xfrm>
        </p:spPr>
        <p:txBody>
          <a:bodyPr anchor="t"/>
          <a:lstStyle/>
          <a:p>
            <a:r>
              <a:rPr lang="en-US" b="1" dirty="0">
                <a:solidFill>
                  <a:srgbClr val="C69214"/>
                </a:solidFill>
                <a:latin typeface="Calibri" panose="020F0502020204030204" pitchFamily="34" charset="0"/>
                <a:cs typeface="Calibri" panose="020F0502020204030204" pitchFamily="34" charset="0"/>
              </a:rPr>
              <a:t>Community Partnerships</a:t>
            </a:r>
          </a:p>
        </p:txBody>
      </p:sp>
      <p:sp>
        <p:nvSpPr>
          <p:cNvPr id="5" name="Slide Number Placeholder 4">
            <a:extLst>
              <a:ext uri="{FF2B5EF4-FFF2-40B4-BE49-F238E27FC236}">
                <a16:creationId xmlns:a16="http://schemas.microsoft.com/office/drawing/2014/main" id="{66282FA3-F8C3-4B5E-B3D1-300CB14FF035}"/>
              </a:ext>
            </a:extLst>
          </p:cNvPr>
          <p:cNvSpPr>
            <a:spLocks noGrp="1"/>
          </p:cNvSpPr>
          <p:nvPr>
            <p:ph type="sldNum" sz="quarter" idx="12"/>
          </p:nvPr>
        </p:nvSpPr>
        <p:spPr/>
        <p:txBody>
          <a:bodyPr/>
          <a:lstStyle/>
          <a:p>
            <a:fld id="{852BFB1A-C646-44EB-A6C1-574F9DD05C23}" type="slidenum">
              <a:rPr lang="en-US" smtClean="0"/>
              <a:t>3</a:t>
            </a:fld>
            <a:endParaRPr lang="en-US" dirty="0"/>
          </a:p>
        </p:txBody>
      </p:sp>
      <p:pic>
        <p:nvPicPr>
          <p:cNvPr id="7" name="Content Placeholder 6" descr="Logo&#10;&#10;Description automatically generated with low confidence">
            <a:extLst>
              <a:ext uri="{FF2B5EF4-FFF2-40B4-BE49-F238E27FC236}">
                <a16:creationId xmlns:a16="http://schemas.microsoft.com/office/drawing/2014/main" id="{C221C207-19AD-4DC0-BA05-4A591C0ED246}"/>
              </a:ext>
            </a:extLst>
          </p:cNvPr>
          <p:cNvPicPr>
            <a:picLocks noGrp="1" noChangeAspect="1"/>
          </p:cNvPicPr>
          <p:nvPr>
            <p:ph sz="half" idx="4294967295"/>
          </p:nvPr>
        </p:nvPicPr>
        <p:blipFill>
          <a:blip r:embed="rId9"/>
          <a:stretch>
            <a:fillRect/>
          </a:stretch>
        </p:blipFill>
        <p:spPr>
          <a:xfrm>
            <a:off x="3083334" y="4173783"/>
            <a:ext cx="2781733" cy="1019719"/>
          </a:xfrm>
        </p:spPr>
      </p:pic>
      <p:pic>
        <p:nvPicPr>
          <p:cNvPr id="9" name="Picture 8" descr="A black and white sign&#10;&#10;Description automatically generated with low confidence">
            <a:extLst>
              <a:ext uri="{FF2B5EF4-FFF2-40B4-BE49-F238E27FC236}">
                <a16:creationId xmlns:a16="http://schemas.microsoft.com/office/drawing/2014/main" id="{3A7AFFE8-162F-4C81-860E-675222A06EAF}"/>
              </a:ext>
            </a:extLst>
          </p:cNvPr>
          <p:cNvPicPr>
            <a:picLocks noChangeAspect="1"/>
          </p:cNvPicPr>
          <p:nvPr/>
        </p:nvPicPr>
        <p:blipFill>
          <a:blip r:embed="rId10"/>
          <a:stretch>
            <a:fillRect/>
          </a:stretch>
        </p:blipFill>
        <p:spPr>
          <a:xfrm>
            <a:off x="310153" y="1472868"/>
            <a:ext cx="2145984" cy="9844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62E6DE8A-0DC9-4878-AAA3-D8AF06D7EFD3}"/>
              </a:ext>
            </a:extLst>
          </p:cNvPr>
          <p:cNvPicPr>
            <a:picLocks noChangeAspect="1"/>
          </p:cNvPicPr>
          <p:nvPr/>
        </p:nvPicPr>
        <p:blipFill>
          <a:blip r:embed="rId11"/>
          <a:stretch>
            <a:fillRect/>
          </a:stretch>
        </p:blipFill>
        <p:spPr>
          <a:xfrm>
            <a:off x="9294099" y="208690"/>
            <a:ext cx="2765757" cy="949646"/>
          </a:xfrm>
          <a:prstGeom prst="rect">
            <a:avLst/>
          </a:prstGeom>
        </p:spPr>
      </p:pic>
      <p:pic>
        <p:nvPicPr>
          <p:cNvPr id="13" name="Picture 12" descr="A picture containing company name&#10;&#10;Description automatically generated">
            <a:extLst>
              <a:ext uri="{FF2B5EF4-FFF2-40B4-BE49-F238E27FC236}">
                <a16:creationId xmlns:a16="http://schemas.microsoft.com/office/drawing/2014/main" id="{9DB9058F-05B9-434D-A61E-ADEB3566EFE9}"/>
              </a:ext>
            </a:extLst>
          </p:cNvPr>
          <p:cNvPicPr>
            <a:picLocks noChangeAspect="1"/>
          </p:cNvPicPr>
          <p:nvPr/>
        </p:nvPicPr>
        <p:blipFill>
          <a:blip r:embed="rId12"/>
          <a:stretch>
            <a:fillRect/>
          </a:stretch>
        </p:blipFill>
        <p:spPr>
          <a:xfrm>
            <a:off x="3026526" y="1416704"/>
            <a:ext cx="1355141" cy="1325563"/>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E9396810-6F69-4C6B-89D0-C558AD5F7E57}"/>
              </a:ext>
            </a:extLst>
          </p:cNvPr>
          <p:cNvPicPr>
            <a:picLocks noChangeAspect="1"/>
          </p:cNvPicPr>
          <p:nvPr/>
        </p:nvPicPr>
        <p:blipFill rotWithShape="1">
          <a:blip r:embed="rId13"/>
          <a:srcRect t="13573" b="19216"/>
          <a:stretch/>
        </p:blipFill>
        <p:spPr>
          <a:xfrm>
            <a:off x="4515973" y="1476070"/>
            <a:ext cx="3309138" cy="691580"/>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2F756149-9910-45BA-BD21-ED39E4F45675}"/>
              </a:ext>
            </a:extLst>
          </p:cNvPr>
          <p:cNvPicPr>
            <a:picLocks noChangeAspect="1"/>
          </p:cNvPicPr>
          <p:nvPr/>
        </p:nvPicPr>
        <p:blipFill>
          <a:blip r:embed="rId14"/>
          <a:stretch>
            <a:fillRect/>
          </a:stretch>
        </p:blipFill>
        <p:spPr>
          <a:xfrm>
            <a:off x="303394" y="2792634"/>
            <a:ext cx="4152900" cy="1104900"/>
          </a:xfrm>
          <a:prstGeom prst="rect">
            <a:avLst/>
          </a:prstGeom>
        </p:spPr>
      </p:pic>
      <p:pic>
        <p:nvPicPr>
          <p:cNvPr id="29" name="Picture 28" descr="Logo&#10;&#10;Description automatically generated">
            <a:extLst>
              <a:ext uri="{FF2B5EF4-FFF2-40B4-BE49-F238E27FC236}">
                <a16:creationId xmlns:a16="http://schemas.microsoft.com/office/drawing/2014/main" id="{2BCA4A6B-079F-4495-97B7-6E56A157F0B9}"/>
              </a:ext>
            </a:extLst>
          </p:cNvPr>
          <p:cNvPicPr>
            <a:picLocks noChangeAspect="1"/>
          </p:cNvPicPr>
          <p:nvPr/>
        </p:nvPicPr>
        <p:blipFill>
          <a:blip r:embed="rId15"/>
          <a:stretch>
            <a:fillRect/>
          </a:stretch>
        </p:blipFill>
        <p:spPr>
          <a:xfrm>
            <a:off x="7921565" y="534579"/>
            <a:ext cx="1389642" cy="1107284"/>
          </a:xfrm>
          <a:prstGeom prst="rect">
            <a:avLst/>
          </a:prstGeom>
        </p:spPr>
      </p:pic>
      <p:pic>
        <p:nvPicPr>
          <p:cNvPr id="31" name="Picture 30" descr="Text&#10;&#10;Description automatically generated">
            <a:extLst>
              <a:ext uri="{FF2B5EF4-FFF2-40B4-BE49-F238E27FC236}">
                <a16:creationId xmlns:a16="http://schemas.microsoft.com/office/drawing/2014/main" id="{D091F39A-44FD-4FE5-B536-9C3E2652C0A0}"/>
              </a:ext>
            </a:extLst>
          </p:cNvPr>
          <p:cNvPicPr>
            <a:picLocks noChangeAspect="1"/>
          </p:cNvPicPr>
          <p:nvPr/>
        </p:nvPicPr>
        <p:blipFill>
          <a:blip r:embed="rId16"/>
          <a:stretch>
            <a:fillRect/>
          </a:stretch>
        </p:blipFill>
        <p:spPr>
          <a:xfrm>
            <a:off x="4903067" y="3414973"/>
            <a:ext cx="2781733" cy="755134"/>
          </a:xfrm>
          <a:prstGeom prst="rect">
            <a:avLst/>
          </a:prstGeom>
        </p:spPr>
      </p:pic>
      <p:pic>
        <p:nvPicPr>
          <p:cNvPr id="33" name="Picture 32" descr="Logo, company name&#10;&#10;Description automatically generated">
            <a:extLst>
              <a:ext uri="{FF2B5EF4-FFF2-40B4-BE49-F238E27FC236}">
                <a16:creationId xmlns:a16="http://schemas.microsoft.com/office/drawing/2014/main" id="{455C358B-5CDC-45AE-A65B-93D8C9046034}"/>
              </a:ext>
            </a:extLst>
          </p:cNvPr>
          <p:cNvPicPr>
            <a:picLocks noChangeAspect="1"/>
          </p:cNvPicPr>
          <p:nvPr/>
        </p:nvPicPr>
        <p:blipFill rotWithShape="1">
          <a:blip r:embed="rId17"/>
          <a:srcRect l="22593" t="24095" r="23134" b="18949"/>
          <a:stretch/>
        </p:blipFill>
        <p:spPr>
          <a:xfrm>
            <a:off x="10959679" y="1088221"/>
            <a:ext cx="1025209" cy="1071098"/>
          </a:xfrm>
          <a:prstGeom prst="rect">
            <a:avLst/>
          </a:prstGeom>
        </p:spPr>
      </p:pic>
      <p:pic>
        <p:nvPicPr>
          <p:cNvPr id="35" name="Picture 34" descr="A picture containing text, clipart&#10;&#10;Description automatically generated">
            <a:extLst>
              <a:ext uri="{FF2B5EF4-FFF2-40B4-BE49-F238E27FC236}">
                <a16:creationId xmlns:a16="http://schemas.microsoft.com/office/drawing/2014/main" id="{DB772A79-3A81-4CB2-86EA-783F8BD90105}"/>
              </a:ext>
            </a:extLst>
          </p:cNvPr>
          <p:cNvPicPr>
            <a:picLocks noChangeAspect="1"/>
          </p:cNvPicPr>
          <p:nvPr/>
        </p:nvPicPr>
        <p:blipFill>
          <a:blip r:embed="rId18"/>
          <a:stretch>
            <a:fillRect/>
          </a:stretch>
        </p:blipFill>
        <p:spPr>
          <a:xfrm>
            <a:off x="6203745" y="461720"/>
            <a:ext cx="1545395" cy="939042"/>
          </a:xfrm>
          <a:prstGeom prst="rect">
            <a:avLst/>
          </a:prstGeom>
        </p:spPr>
      </p:pic>
      <p:pic>
        <p:nvPicPr>
          <p:cNvPr id="45" name="Picture 44" descr="Icon&#10;&#10;Description automatically generated">
            <a:extLst>
              <a:ext uri="{FF2B5EF4-FFF2-40B4-BE49-F238E27FC236}">
                <a16:creationId xmlns:a16="http://schemas.microsoft.com/office/drawing/2014/main" id="{ED1BE07F-003D-4069-A7EC-B394A47EF8AC}"/>
              </a:ext>
            </a:extLst>
          </p:cNvPr>
          <p:cNvPicPr>
            <a:picLocks noChangeAspect="1"/>
          </p:cNvPicPr>
          <p:nvPr/>
        </p:nvPicPr>
        <p:blipFill>
          <a:blip r:embed="rId19"/>
          <a:stretch>
            <a:fillRect/>
          </a:stretch>
        </p:blipFill>
        <p:spPr>
          <a:xfrm>
            <a:off x="6345391" y="4651868"/>
            <a:ext cx="1337899" cy="604859"/>
          </a:xfrm>
          <a:prstGeom prst="rect">
            <a:avLst/>
          </a:prstGeom>
        </p:spPr>
      </p:pic>
      <p:pic>
        <p:nvPicPr>
          <p:cNvPr id="47" name="Picture 46" descr="Text&#10;&#10;Description automatically generated">
            <a:extLst>
              <a:ext uri="{FF2B5EF4-FFF2-40B4-BE49-F238E27FC236}">
                <a16:creationId xmlns:a16="http://schemas.microsoft.com/office/drawing/2014/main" id="{4806DEA2-008C-4FA9-882D-0382DCAAE801}"/>
              </a:ext>
            </a:extLst>
          </p:cNvPr>
          <p:cNvPicPr>
            <a:picLocks noChangeAspect="1"/>
          </p:cNvPicPr>
          <p:nvPr/>
        </p:nvPicPr>
        <p:blipFill rotWithShape="1">
          <a:blip r:embed="rId20"/>
          <a:srcRect t="13474"/>
          <a:stretch/>
        </p:blipFill>
        <p:spPr>
          <a:xfrm>
            <a:off x="9299014" y="3786651"/>
            <a:ext cx="2847975" cy="1384602"/>
          </a:xfrm>
          <a:prstGeom prst="rect">
            <a:avLst/>
          </a:prstGeom>
        </p:spPr>
      </p:pic>
      <p:pic>
        <p:nvPicPr>
          <p:cNvPr id="53" name="Picture 52" descr="A picture containing logo&#10;&#10;Description automatically generated">
            <a:extLst>
              <a:ext uri="{FF2B5EF4-FFF2-40B4-BE49-F238E27FC236}">
                <a16:creationId xmlns:a16="http://schemas.microsoft.com/office/drawing/2014/main" id="{28E26274-DDE9-461C-A7E0-DE6758CFE4C6}"/>
              </a:ext>
            </a:extLst>
          </p:cNvPr>
          <p:cNvPicPr>
            <a:picLocks noChangeAspect="1"/>
          </p:cNvPicPr>
          <p:nvPr/>
        </p:nvPicPr>
        <p:blipFill>
          <a:blip r:embed="rId21"/>
          <a:stretch>
            <a:fillRect/>
          </a:stretch>
        </p:blipFill>
        <p:spPr>
          <a:xfrm>
            <a:off x="222988" y="4288069"/>
            <a:ext cx="1409581" cy="1409581"/>
          </a:xfrm>
          <a:prstGeom prst="rect">
            <a:avLst/>
          </a:prstGeom>
        </p:spPr>
      </p:pic>
      <p:pic>
        <p:nvPicPr>
          <p:cNvPr id="59" name="Picture 58" descr="Logo, icon&#10;&#10;Description automatically generated">
            <a:extLst>
              <a:ext uri="{FF2B5EF4-FFF2-40B4-BE49-F238E27FC236}">
                <a16:creationId xmlns:a16="http://schemas.microsoft.com/office/drawing/2014/main" id="{28C75FCA-C796-47E2-909A-7073BBA68B60}"/>
              </a:ext>
            </a:extLst>
          </p:cNvPr>
          <p:cNvPicPr>
            <a:picLocks noChangeAspect="1"/>
          </p:cNvPicPr>
          <p:nvPr/>
        </p:nvPicPr>
        <p:blipFill>
          <a:blip r:embed="rId22"/>
          <a:stretch>
            <a:fillRect/>
          </a:stretch>
        </p:blipFill>
        <p:spPr>
          <a:xfrm>
            <a:off x="1754709" y="5281038"/>
            <a:ext cx="1402856" cy="1519761"/>
          </a:xfrm>
          <a:prstGeom prst="rect">
            <a:avLst/>
          </a:prstGeom>
        </p:spPr>
      </p:pic>
      <p:pic>
        <p:nvPicPr>
          <p:cNvPr id="61" name="Picture 60" descr="Logo, company name&#10;&#10;Description automatically generated">
            <a:extLst>
              <a:ext uri="{FF2B5EF4-FFF2-40B4-BE49-F238E27FC236}">
                <a16:creationId xmlns:a16="http://schemas.microsoft.com/office/drawing/2014/main" id="{2867891B-E801-40BE-AA36-46E6906F101C}"/>
              </a:ext>
            </a:extLst>
          </p:cNvPr>
          <p:cNvPicPr>
            <a:picLocks noChangeAspect="1"/>
          </p:cNvPicPr>
          <p:nvPr/>
        </p:nvPicPr>
        <p:blipFill>
          <a:blip r:embed="rId23"/>
          <a:stretch>
            <a:fillRect/>
          </a:stretch>
        </p:blipFill>
        <p:spPr>
          <a:xfrm>
            <a:off x="7420064" y="5419579"/>
            <a:ext cx="1412761" cy="1412761"/>
          </a:xfrm>
          <a:prstGeom prst="rect">
            <a:avLst/>
          </a:prstGeom>
        </p:spPr>
      </p:pic>
      <p:pic>
        <p:nvPicPr>
          <p:cNvPr id="37" name="Picture 36" descr="Logo, company name&#10;&#10;Description automatically generated">
            <a:extLst>
              <a:ext uri="{FF2B5EF4-FFF2-40B4-BE49-F238E27FC236}">
                <a16:creationId xmlns:a16="http://schemas.microsoft.com/office/drawing/2014/main" id="{ED6BD02E-DA08-4333-96B0-EC688E6E1E5B}"/>
              </a:ext>
            </a:extLst>
          </p:cNvPr>
          <p:cNvPicPr>
            <a:picLocks noChangeAspect="1"/>
          </p:cNvPicPr>
          <p:nvPr/>
        </p:nvPicPr>
        <p:blipFill>
          <a:blip r:embed="rId24"/>
          <a:stretch>
            <a:fillRect/>
          </a:stretch>
        </p:blipFill>
        <p:spPr>
          <a:xfrm>
            <a:off x="9689568" y="2468770"/>
            <a:ext cx="2066866" cy="1157445"/>
          </a:xfrm>
          <a:prstGeom prst="rect">
            <a:avLst/>
          </a:prstGeom>
        </p:spPr>
      </p:pic>
      <p:pic>
        <p:nvPicPr>
          <p:cNvPr id="41" name="Picture 40" descr="A sketch of a person&#10;&#10;Description automatically generated with low confidence">
            <a:extLst>
              <a:ext uri="{FF2B5EF4-FFF2-40B4-BE49-F238E27FC236}">
                <a16:creationId xmlns:a16="http://schemas.microsoft.com/office/drawing/2014/main" id="{12B53E02-87AD-4348-BAC6-2CF200F96524}"/>
              </a:ext>
            </a:extLst>
          </p:cNvPr>
          <p:cNvPicPr>
            <a:picLocks noChangeAspect="1"/>
          </p:cNvPicPr>
          <p:nvPr/>
        </p:nvPicPr>
        <p:blipFill>
          <a:blip r:embed="rId25"/>
          <a:stretch>
            <a:fillRect/>
          </a:stretch>
        </p:blipFill>
        <p:spPr>
          <a:xfrm>
            <a:off x="9777559" y="5169011"/>
            <a:ext cx="1430277" cy="1430277"/>
          </a:xfrm>
          <a:prstGeom prst="rect">
            <a:avLst/>
          </a:prstGeom>
        </p:spPr>
      </p:pic>
      <p:pic>
        <p:nvPicPr>
          <p:cNvPr id="25" name="Picture 24" descr="Logo, company name&#10;&#10;Description automatically generated">
            <a:extLst>
              <a:ext uri="{FF2B5EF4-FFF2-40B4-BE49-F238E27FC236}">
                <a16:creationId xmlns:a16="http://schemas.microsoft.com/office/drawing/2014/main" id="{2BA90B54-1B0D-46D0-AA96-A9DF6BF66611}"/>
              </a:ext>
            </a:extLst>
          </p:cNvPr>
          <p:cNvPicPr>
            <a:picLocks noChangeAspect="1"/>
          </p:cNvPicPr>
          <p:nvPr/>
        </p:nvPicPr>
        <p:blipFill>
          <a:blip r:embed="rId26"/>
          <a:stretch>
            <a:fillRect/>
          </a:stretch>
        </p:blipFill>
        <p:spPr>
          <a:xfrm>
            <a:off x="5786907" y="5738488"/>
            <a:ext cx="1281857" cy="604859"/>
          </a:xfrm>
          <a:prstGeom prst="rect">
            <a:avLst/>
          </a:prstGeom>
        </p:spPr>
      </p:pic>
      <p:cxnSp>
        <p:nvCxnSpPr>
          <p:cNvPr id="68" name="Straight Connector 67">
            <a:extLst>
              <a:ext uri="{FF2B5EF4-FFF2-40B4-BE49-F238E27FC236}">
                <a16:creationId xmlns:a16="http://schemas.microsoft.com/office/drawing/2014/main" id="{75851424-2DAB-4996-A3FE-020BD040A8CC}"/>
              </a:ext>
            </a:extLst>
          </p:cNvPr>
          <p:cNvCxnSpPr/>
          <p:nvPr/>
        </p:nvCxnSpPr>
        <p:spPr>
          <a:xfrm flipH="1">
            <a:off x="310153" y="1028729"/>
            <a:ext cx="5785847" cy="0"/>
          </a:xfrm>
          <a:prstGeom prst="line">
            <a:avLst/>
          </a:prstGeom>
          <a:ln>
            <a:solidFill>
              <a:srgbClr val="0C23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61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p:cTn id="13" dur="500" fill="hold"/>
                                        <p:tgtEl>
                                          <p:spTgt spid="55"/>
                                        </p:tgtEl>
                                        <p:attrNameLst>
                                          <p:attrName>ppt_w</p:attrName>
                                        </p:attrNameLst>
                                      </p:cBhvr>
                                      <p:tavLst>
                                        <p:tav tm="0">
                                          <p:val>
                                            <p:fltVal val="0"/>
                                          </p:val>
                                        </p:tav>
                                        <p:tav tm="100000">
                                          <p:val>
                                            <p:strVal val="#ppt_w"/>
                                          </p:val>
                                        </p:tav>
                                      </p:tavLst>
                                    </p:anim>
                                    <p:anim calcmode="lin" valueType="num">
                                      <p:cBhvr>
                                        <p:cTn id="14" dur="500" fill="hold"/>
                                        <p:tgtEl>
                                          <p:spTgt spid="55"/>
                                        </p:tgtEl>
                                        <p:attrNameLst>
                                          <p:attrName>ppt_h</p:attrName>
                                        </p:attrNameLst>
                                      </p:cBhvr>
                                      <p:tavLst>
                                        <p:tav tm="0">
                                          <p:val>
                                            <p:fltVal val="0"/>
                                          </p:val>
                                        </p:tav>
                                        <p:tav tm="100000">
                                          <p:val>
                                            <p:strVal val="#ppt_h"/>
                                          </p:val>
                                        </p:tav>
                                      </p:tavLst>
                                    </p:anim>
                                    <p:animEffect transition="in" filter="fade">
                                      <p:cBhvr>
                                        <p:cTn id="15" dur="500"/>
                                        <p:tgtEl>
                                          <p:spTgt spid="5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p:cTn id="24" dur="500" fill="hold"/>
                                        <p:tgtEl>
                                          <p:spTgt spid="53"/>
                                        </p:tgtEl>
                                        <p:attrNameLst>
                                          <p:attrName>ppt_w</p:attrName>
                                        </p:attrNameLst>
                                      </p:cBhvr>
                                      <p:tavLst>
                                        <p:tav tm="0">
                                          <p:val>
                                            <p:fltVal val="0"/>
                                          </p:val>
                                        </p:tav>
                                        <p:tav tm="100000">
                                          <p:val>
                                            <p:strVal val="#ppt_w"/>
                                          </p:val>
                                        </p:tav>
                                      </p:tavLst>
                                    </p:anim>
                                    <p:anim calcmode="lin" valueType="num">
                                      <p:cBhvr>
                                        <p:cTn id="25" dur="500" fill="hold"/>
                                        <p:tgtEl>
                                          <p:spTgt spid="53"/>
                                        </p:tgtEl>
                                        <p:attrNameLst>
                                          <p:attrName>ppt_h</p:attrName>
                                        </p:attrNameLst>
                                      </p:cBhvr>
                                      <p:tavLst>
                                        <p:tav tm="0">
                                          <p:val>
                                            <p:fltVal val="0"/>
                                          </p:val>
                                        </p:tav>
                                        <p:tav tm="100000">
                                          <p:val>
                                            <p:strVal val="#ppt_h"/>
                                          </p:val>
                                        </p:tav>
                                      </p:tavLst>
                                    </p:anim>
                                    <p:animEffect transition="in" filter="fade">
                                      <p:cBhvr>
                                        <p:cTn id="26" dur="500"/>
                                        <p:tgtEl>
                                          <p:spTgt spid="53"/>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53" presetClass="entr" presetSubtype="16"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53" presetClass="entr" presetSubtype="16"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par>
                                <p:cTn id="43" presetID="53"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p:cTn id="51" dur="500" fill="hold"/>
                                        <p:tgtEl>
                                          <p:spTgt spid="63"/>
                                        </p:tgtEl>
                                        <p:attrNameLst>
                                          <p:attrName>ppt_w</p:attrName>
                                        </p:attrNameLst>
                                      </p:cBhvr>
                                      <p:tavLst>
                                        <p:tav tm="0">
                                          <p:val>
                                            <p:fltVal val="0"/>
                                          </p:val>
                                        </p:tav>
                                        <p:tav tm="100000">
                                          <p:val>
                                            <p:strVal val="#ppt_w"/>
                                          </p:val>
                                        </p:tav>
                                      </p:tavLst>
                                    </p:anim>
                                    <p:anim calcmode="lin" valueType="num">
                                      <p:cBhvr>
                                        <p:cTn id="52" dur="500" fill="hold"/>
                                        <p:tgtEl>
                                          <p:spTgt spid="63"/>
                                        </p:tgtEl>
                                        <p:attrNameLst>
                                          <p:attrName>ppt_h</p:attrName>
                                        </p:attrNameLst>
                                      </p:cBhvr>
                                      <p:tavLst>
                                        <p:tav tm="0">
                                          <p:val>
                                            <p:fltVal val="0"/>
                                          </p:val>
                                        </p:tav>
                                        <p:tav tm="100000">
                                          <p:val>
                                            <p:strVal val="#ppt_h"/>
                                          </p:val>
                                        </p:tav>
                                      </p:tavLst>
                                    </p:anim>
                                    <p:animEffect transition="in" filter="fade">
                                      <p:cBhvr>
                                        <p:cTn id="53" dur="500"/>
                                        <p:tgtEl>
                                          <p:spTgt spid="63"/>
                                        </p:tgtEl>
                                      </p:cBhvr>
                                    </p:animEffect>
                                  </p:childTnLst>
                                </p:cTn>
                              </p:par>
                            </p:childTnLst>
                          </p:cTn>
                        </p:par>
                        <p:par>
                          <p:cTn id="54" fill="hold">
                            <p:stCondLst>
                              <p:cond delay="2500"/>
                            </p:stCondLst>
                            <p:childTnLst>
                              <p:par>
                                <p:cTn id="55" presetID="53" presetClass="entr" presetSubtype="16"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p:cTn id="57" dur="500" fill="hold"/>
                                        <p:tgtEl>
                                          <p:spTgt spid="61"/>
                                        </p:tgtEl>
                                        <p:attrNameLst>
                                          <p:attrName>ppt_w</p:attrName>
                                        </p:attrNameLst>
                                      </p:cBhvr>
                                      <p:tavLst>
                                        <p:tav tm="0">
                                          <p:val>
                                            <p:fltVal val="0"/>
                                          </p:val>
                                        </p:tav>
                                        <p:tav tm="100000">
                                          <p:val>
                                            <p:strVal val="#ppt_w"/>
                                          </p:val>
                                        </p:tav>
                                      </p:tavLst>
                                    </p:anim>
                                    <p:anim calcmode="lin" valueType="num">
                                      <p:cBhvr>
                                        <p:cTn id="58" dur="500" fill="hold"/>
                                        <p:tgtEl>
                                          <p:spTgt spid="61"/>
                                        </p:tgtEl>
                                        <p:attrNameLst>
                                          <p:attrName>ppt_h</p:attrName>
                                        </p:attrNameLst>
                                      </p:cBhvr>
                                      <p:tavLst>
                                        <p:tav tm="0">
                                          <p:val>
                                            <p:fltVal val="0"/>
                                          </p:val>
                                        </p:tav>
                                        <p:tav tm="100000">
                                          <p:val>
                                            <p:strVal val="#ppt_h"/>
                                          </p:val>
                                        </p:tav>
                                      </p:tavLst>
                                    </p:anim>
                                    <p:animEffect transition="in" filter="fade">
                                      <p:cBhvr>
                                        <p:cTn id="59" dur="500"/>
                                        <p:tgtEl>
                                          <p:spTgt spid="61"/>
                                        </p:tgtEl>
                                      </p:cBhvr>
                                    </p:animEffect>
                                  </p:childTnLst>
                                </p:cTn>
                              </p:par>
                              <p:par>
                                <p:cTn id="60" presetID="53" presetClass="entr" presetSubtype="16" fill="hold"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p:cTn id="62" dur="500" fill="hold"/>
                                        <p:tgtEl>
                                          <p:spTgt spid="45"/>
                                        </p:tgtEl>
                                        <p:attrNameLst>
                                          <p:attrName>ppt_w</p:attrName>
                                        </p:attrNameLst>
                                      </p:cBhvr>
                                      <p:tavLst>
                                        <p:tav tm="0">
                                          <p:val>
                                            <p:fltVal val="0"/>
                                          </p:val>
                                        </p:tav>
                                        <p:tav tm="100000">
                                          <p:val>
                                            <p:strVal val="#ppt_w"/>
                                          </p:val>
                                        </p:tav>
                                      </p:tavLst>
                                    </p:anim>
                                    <p:anim calcmode="lin" valueType="num">
                                      <p:cBhvr>
                                        <p:cTn id="63" dur="500" fill="hold"/>
                                        <p:tgtEl>
                                          <p:spTgt spid="45"/>
                                        </p:tgtEl>
                                        <p:attrNameLst>
                                          <p:attrName>ppt_h</p:attrName>
                                        </p:attrNameLst>
                                      </p:cBhvr>
                                      <p:tavLst>
                                        <p:tav tm="0">
                                          <p:val>
                                            <p:fltVal val="0"/>
                                          </p:val>
                                        </p:tav>
                                        <p:tav tm="100000">
                                          <p:val>
                                            <p:strVal val="#ppt_h"/>
                                          </p:val>
                                        </p:tav>
                                      </p:tavLst>
                                    </p:anim>
                                    <p:animEffect transition="in" filter="fade">
                                      <p:cBhvr>
                                        <p:cTn id="64" dur="500"/>
                                        <p:tgtEl>
                                          <p:spTgt spid="45"/>
                                        </p:tgtEl>
                                      </p:cBhvr>
                                    </p:animEffect>
                                  </p:childTnLst>
                                </p:cTn>
                              </p:par>
                              <p:par>
                                <p:cTn id="65" presetID="53" presetClass="entr" presetSubtype="16"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par>
                          <p:cTn id="70" fill="hold">
                            <p:stCondLst>
                              <p:cond delay="3000"/>
                            </p:stCondLst>
                            <p:childTnLst>
                              <p:par>
                                <p:cTn id="71" presetID="53" presetClass="entr" presetSubtype="16"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ntr" presetSubtype="16"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 calcmode="lin" valueType="num">
                                      <p:cBhvr>
                                        <p:cTn id="78" dur="500" fill="hold"/>
                                        <p:tgtEl>
                                          <p:spTgt spid="15"/>
                                        </p:tgtEl>
                                        <p:attrNameLst>
                                          <p:attrName>ppt_w</p:attrName>
                                        </p:attrNameLst>
                                      </p:cBhvr>
                                      <p:tavLst>
                                        <p:tav tm="0">
                                          <p:val>
                                            <p:fltVal val="0"/>
                                          </p:val>
                                        </p:tav>
                                        <p:tav tm="100000">
                                          <p:val>
                                            <p:strVal val="#ppt_w"/>
                                          </p:val>
                                        </p:tav>
                                      </p:tavLst>
                                    </p:anim>
                                    <p:anim calcmode="lin" valueType="num">
                                      <p:cBhvr>
                                        <p:cTn id="79" dur="500" fill="hold"/>
                                        <p:tgtEl>
                                          <p:spTgt spid="15"/>
                                        </p:tgtEl>
                                        <p:attrNameLst>
                                          <p:attrName>ppt_h</p:attrName>
                                        </p:attrNameLst>
                                      </p:cBhvr>
                                      <p:tavLst>
                                        <p:tav tm="0">
                                          <p:val>
                                            <p:fltVal val="0"/>
                                          </p:val>
                                        </p:tav>
                                        <p:tav tm="100000">
                                          <p:val>
                                            <p:strVal val="#ppt_h"/>
                                          </p:val>
                                        </p:tav>
                                      </p:tavLst>
                                    </p:anim>
                                    <p:animEffect transition="in" filter="fade">
                                      <p:cBhvr>
                                        <p:cTn id="80" dur="500"/>
                                        <p:tgtEl>
                                          <p:spTgt spid="15"/>
                                        </p:tgtEl>
                                      </p:cBhvr>
                                    </p:animEffect>
                                  </p:childTnLst>
                                </p:cTn>
                              </p:par>
                            </p:childTnLst>
                          </p:cTn>
                        </p:par>
                        <p:par>
                          <p:cTn id="81" fill="hold">
                            <p:stCondLst>
                              <p:cond delay="3500"/>
                            </p:stCondLst>
                            <p:childTnLst>
                              <p:par>
                                <p:cTn id="82" presetID="53" presetClass="entr" presetSubtype="16"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par>
                                <p:cTn id="87" presetID="53" presetClass="entr" presetSubtype="16" fill="hold"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fltVal val="0"/>
                                          </p:val>
                                        </p:tav>
                                        <p:tav tm="100000">
                                          <p:val>
                                            <p:strVal val="#ppt_w"/>
                                          </p:val>
                                        </p:tav>
                                      </p:tavLst>
                                    </p:anim>
                                    <p:anim calcmode="lin" valueType="num">
                                      <p:cBhvr>
                                        <p:cTn id="90" dur="500" fill="hold"/>
                                        <p:tgtEl>
                                          <p:spTgt spid="13"/>
                                        </p:tgtEl>
                                        <p:attrNameLst>
                                          <p:attrName>ppt_h</p:attrName>
                                        </p:attrNameLst>
                                      </p:cBhvr>
                                      <p:tavLst>
                                        <p:tav tm="0">
                                          <p:val>
                                            <p:fltVal val="0"/>
                                          </p:val>
                                        </p:tav>
                                        <p:tav tm="100000">
                                          <p:val>
                                            <p:strVal val="#ppt_h"/>
                                          </p:val>
                                        </p:tav>
                                      </p:tavLst>
                                    </p:anim>
                                    <p:animEffect transition="in" filter="fade">
                                      <p:cBhvr>
                                        <p:cTn id="91" dur="500"/>
                                        <p:tgtEl>
                                          <p:spTgt spid="13"/>
                                        </p:tgtEl>
                                      </p:cBhvr>
                                    </p:animEffect>
                                  </p:childTnLst>
                                </p:cTn>
                              </p:par>
                            </p:childTnLst>
                          </p:cTn>
                        </p:par>
                        <p:par>
                          <p:cTn id="92" fill="hold">
                            <p:stCondLst>
                              <p:cond delay="4000"/>
                            </p:stCondLst>
                            <p:childTnLst>
                              <p:par>
                                <p:cTn id="93" presetID="53" presetClass="entr" presetSubtype="16" fill="hold" nodeType="afterEffect">
                                  <p:stCondLst>
                                    <p:cond delay="0"/>
                                  </p:stCondLst>
                                  <p:childTnLst>
                                    <p:set>
                                      <p:cBhvr>
                                        <p:cTn id="94" dur="1" fill="hold">
                                          <p:stCondLst>
                                            <p:cond delay="0"/>
                                          </p:stCondLst>
                                        </p:cTn>
                                        <p:tgtEl>
                                          <p:spTgt spid="59"/>
                                        </p:tgtEl>
                                        <p:attrNameLst>
                                          <p:attrName>style.visibility</p:attrName>
                                        </p:attrNameLst>
                                      </p:cBhvr>
                                      <p:to>
                                        <p:strVal val="visible"/>
                                      </p:to>
                                    </p:set>
                                    <p:anim calcmode="lin" valueType="num">
                                      <p:cBhvr>
                                        <p:cTn id="95" dur="500" fill="hold"/>
                                        <p:tgtEl>
                                          <p:spTgt spid="59"/>
                                        </p:tgtEl>
                                        <p:attrNameLst>
                                          <p:attrName>ppt_w</p:attrName>
                                        </p:attrNameLst>
                                      </p:cBhvr>
                                      <p:tavLst>
                                        <p:tav tm="0">
                                          <p:val>
                                            <p:fltVal val="0"/>
                                          </p:val>
                                        </p:tav>
                                        <p:tav tm="100000">
                                          <p:val>
                                            <p:strVal val="#ppt_w"/>
                                          </p:val>
                                        </p:tav>
                                      </p:tavLst>
                                    </p:anim>
                                    <p:anim calcmode="lin" valueType="num">
                                      <p:cBhvr>
                                        <p:cTn id="96" dur="500" fill="hold"/>
                                        <p:tgtEl>
                                          <p:spTgt spid="59"/>
                                        </p:tgtEl>
                                        <p:attrNameLst>
                                          <p:attrName>ppt_h</p:attrName>
                                        </p:attrNameLst>
                                      </p:cBhvr>
                                      <p:tavLst>
                                        <p:tav tm="0">
                                          <p:val>
                                            <p:fltVal val="0"/>
                                          </p:val>
                                        </p:tav>
                                        <p:tav tm="100000">
                                          <p:val>
                                            <p:strVal val="#ppt_h"/>
                                          </p:val>
                                        </p:tav>
                                      </p:tavLst>
                                    </p:anim>
                                    <p:animEffect transition="in" filter="fade">
                                      <p:cBhvr>
                                        <p:cTn id="97" dur="500"/>
                                        <p:tgtEl>
                                          <p:spTgt spid="59"/>
                                        </p:tgtEl>
                                      </p:cBhvr>
                                    </p:animEffect>
                                  </p:childTnLst>
                                </p:cTn>
                              </p:par>
                            </p:childTnLst>
                          </p:cTn>
                        </p:par>
                        <p:par>
                          <p:cTn id="98" fill="hold">
                            <p:stCondLst>
                              <p:cond delay="4500"/>
                            </p:stCondLst>
                            <p:childTnLst>
                              <p:par>
                                <p:cTn id="99" presetID="53" presetClass="entr" presetSubtype="16" fill="hold" nodeType="afterEffect">
                                  <p:stCondLst>
                                    <p:cond delay="0"/>
                                  </p:stCondLst>
                                  <p:childTnLst>
                                    <p:set>
                                      <p:cBhvr>
                                        <p:cTn id="100" dur="1" fill="hold">
                                          <p:stCondLst>
                                            <p:cond delay="0"/>
                                          </p:stCondLst>
                                        </p:cTn>
                                        <p:tgtEl>
                                          <p:spTgt spid="57"/>
                                        </p:tgtEl>
                                        <p:attrNameLst>
                                          <p:attrName>style.visibility</p:attrName>
                                        </p:attrNameLst>
                                      </p:cBhvr>
                                      <p:to>
                                        <p:strVal val="visible"/>
                                      </p:to>
                                    </p:set>
                                    <p:anim calcmode="lin" valueType="num">
                                      <p:cBhvr>
                                        <p:cTn id="101" dur="500" fill="hold"/>
                                        <p:tgtEl>
                                          <p:spTgt spid="57"/>
                                        </p:tgtEl>
                                        <p:attrNameLst>
                                          <p:attrName>ppt_w</p:attrName>
                                        </p:attrNameLst>
                                      </p:cBhvr>
                                      <p:tavLst>
                                        <p:tav tm="0">
                                          <p:val>
                                            <p:fltVal val="0"/>
                                          </p:val>
                                        </p:tav>
                                        <p:tav tm="100000">
                                          <p:val>
                                            <p:strVal val="#ppt_w"/>
                                          </p:val>
                                        </p:tav>
                                      </p:tavLst>
                                    </p:anim>
                                    <p:anim calcmode="lin" valueType="num">
                                      <p:cBhvr>
                                        <p:cTn id="102" dur="500" fill="hold"/>
                                        <p:tgtEl>
                                          <p:spTgt spid="57"/>
                                        </p:tgtEl>
                                        <p:attrNameLst>
                                          <p:attrName>ppt_h</p:attrName>
                                        </p:attrNameLst>
                                      </p:cBhvr>
                                      <p:tavLst>
                                        <p:tav tm="0">
                                          <p:val>
                                            <p:fltVal val="0"/>
                                          </p:val>
                                        </p:tav>
                                        <p:tav tm="100000">
                                          <p:val>
                                            <p:strVal val="#ppt_h"/>
                                          </p:val>
                                        </p:tav>
                                      </p:tavLst>
                                    </p:anim>
                                    <p:animEffect transition="in" filter="fade">
                                      <p:cBhvr>
                                        <p:cTn id="103" dur="500"/>
                                        <p:tgtEl>
                                          <p:spTgt spid="57"/>
                                        </p:tgtEl>
                                      </p:cBhvr>
                                    </p:animEffect>
                                  </p:childTnLst>
                                </p:cTn>
                              </p:par>
                            </p:childTnLst>
                          </p:cTn>
                        </p:par>
                        <p:par>
                          <p:cTn id="104" fill="hold">
                            <p:stCondLst>
                              <p:cond delay="5000"/>
                            </p:stCondLst>
                            <p:childTnLst>
                              <p:par>
                                <p:cTn id="105" presetID="53" presetClass="entr" presetSubtype="16" fill="hold" nodeType="afterEffect">
                                  <p:stCondLst>
                                    <p:cond delay="0"/>
                                  </p:stCondLst>
                                  <p:childTnLst>
                                    <p:set>
                                      <p:cBhvr>
                                        <p:cTn id="106" dur="1" fill="hold">
                                          <p:stCondLst>
                                            <p:cond delay="0"/>
                                          </p:stCondLst>
                                        </p:cTn>
                                        <p:tgtEl>
                                          <p:spTgt spid="29"/>
                                        </p:tgtEl>
                                        <p:attrNameLst>
                                          <p:attrName>style.visibility</p:attrName>
                                        </p:attrNameLst>
                                      </p:cBhvr>
                                      <p:to>
                                        <p:strVal val="visible"/>
                                      </p:to>
                                    </p:set>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fltVal val="0"/>
                                          </p:val>
                                        </p:tav>
                                        <p:tav tm="100000">
                                          <p:val>
                                            <p:strVal val="#ppt_h"/>
                                          </p:val>
                                        </p:tav>
                                      </p:tavLst>
                                    </p:anim>
                                    <p:animEffect transition="in" filter="fade">
                                      <p:cBhvr>
                                        <p:cTn id="109" dur="500"/>
                                        <p:tgtEl>
                                          <p:spTgt spid="29"/>
                                        </p:tgtEl>
                                      </p:cBhvr>
                                    </p:animEffect>
                                  </p:childTnLst>
                                </p:cTn>
                              </p:par>
                            </p:childTnLst>
                          </p:cTn>
                        </p:par>
                        <p:par>
                          <p:cTn id="110" fill="hold">
                            <p:stCondLst>
                              <p:cond delay="5500"/>
                            </p:stCondLst>
                            <p:childTnLst>
                              <p:par>
                                <p:cTn id="111" presetID="53" presetClass="entr" presetSubtype="16" fill="hold" nodeType="after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p:cTn id="113" dur="500" fill="hold"/>
                                        <p:tgtEl>
                                          <p:spTgt spid="41"/>
                                        </p:tgtEl>
                                        <p:attrNameLst>
                                          <p:attrName>ppt_w</p:attrName>
                                        </p:attrNameLst>
                                      </p:cBhvr>
                                      <p:tavLst>
                                        <p:tav tm="0">
                                          <p:val>
                                            <p:fltVal val="0"/>
                                          </p:val>
                                        </p:tav>
                                        <p:tav tm="100000">
                                          <p:val>
                                            <p:strVal val="#ppt_w"/>
                                          </p:val>
                                        </p:tav>
                                      </p:tavLst>
                                    </p:anim>
                                    <p:anim calcmode="lin" valueType="num">
                                      <p:cBhvr>
                                        <p:cTn id="114" dur="500" fill="hold"/>
                                        <p:tgtEl>
                                          <p:spTgt spid="41"/>
                                        </p:tgtEl>
                                        <p:attrNameLst>
                                          <p:attrName>ppt_h</p:attrName>
                                        </p:attrNameLst>
                                      </p:cBhvr>
                                      <p:tavLst>
                                        <p:tav tm="0">
                                          <p:val>
                                            <p:fltVal val="0"/>
                                          </p:val>
                                        </p:tav>
                                        <p:tav tm="100000">
                                          <p:val>
                                            <p:strVal val="#ppt_h"/>
                                          </p:val>
                                        </p:tav>
                                      </p:tavLst>
                                    </p:anim>
                                    <p:animEffect transition="in" filter="fade">
                                      <p:cBhvr>
                                        <p:cTn id="115" dur="500"/>
                                        <p:tgtEl>
                                          <p:spTgt spid="41"/>
                                        </p:tgtEl>
                                      </p:cBhvr>
                                    </p:animEffect>
                                  </p:childTnLst>
                                </p:cTn>
                              </p:par>
                              <p:par>
                                <p:cTn id="116" presetID="53" presetClass="entr" presetSubtype="16" fill="hold" nodeType="withEffect">
                                  <p:stCondLst>
                                    <p:cond delay="0"/>
                                  </p:stCondLst>
                                  <p:childTnLst>
                                    <p:set>
                                      <p:cBhvr>
                                        <p:cTn id="117" dur="1" fill="hold">
                                          <p:stCondLst>
                                            <p:cond delay="0"/>
                                          </p:stCondLst>
                                        </p:cTn>
                                        <p:tgtEl>
                                          <p:spTgt spid="31"/>
                                        </p:tgtEl>
                                        <p:attrNameLst>
                                          <p:attrName>style.visibility</p:attrName>
                                        </p:attrNameLst>
                                      </p:cBhvr>
                                      <p:to>
                                        <p:strVal val="visible"/>
                                      </p:to>
                                    </p:set>
                                    <p:anim calcmode="lin" valueType="num">
                                      <p:cBhvr>
                                        <p:cTn id="118" dur="500" fill="hold"/>
                                        <p:tgtEl>
                                          <p:spTgt spid="31"/>
                                        </p:tgtEl>
                                        <p:attrNameLst>
                                          <p:attrName>ppt_w</p:attrName>
                                        </p:attrNameLst>
                                      </p:cBhvr>
                                      <p:tavLst>
                                        <p:tav tm="0">
                                          <p:val>
                                            <p:fltVal val="0"/>
                                          </p:val>
                                        </p:tav>
                                        <p:tav tm="100000">
                                          <p:val>
                                            <p:strVal val="#ppt_w"/>
                                          </p:val>
                                        </p:tav>
                                      </p:tavLst>
                                    </p:anim>
                                    <p:anim calcmode="lin" valueType="num">
                                      <p:cBhvr>
                                        <p:cTn id="119" dur="500" fill="hold"/>
                                        <p:tgtEl>
                                          <p:spTgt spid="31"/>
                                        </p:tgtEl>
                                        <p:attrNameLst>
                                          <p:attrName>ppt_h</p:attrName>
                                        </p:attrNameLst>
                                      </p:cBhvr>
                                      <p:tavLst>
                                        <p:tav tm="0">
                                          <p:val>
                                            <p:fltVal val="0"/>
                                          </p:val>
                                        </p:tav>
                                        <p:tav tm="100000">
                                          <p:val>
                                            <p:strVal val="#ppt_h"/>
                                          </p:val>
                                        </p:tav>
                                      </p:tavLst>
                                    </p:anim>
                                    <p:animEffect transition="in" filter="fade">
                                      <p:cBhvr>
                                        <p:cTn id="120" dur="500"/>
                                        <p:tgtEl>
                                          <p:spTgt spid="31"/>
                                        </p:tgtEl>
                                      </p:cBhvr>
                                    </p:animEffect>
                                  </p:childTnLst>
                                </p:cTn>
                              </p:par>
                            </p:childTnLst>
                          </p:cTn>
                        </p:par>
                        <p:par>
                          <p:cTn id="121" fill="hold">
                            <p:stCondLst>
                              <p:cond delay="6000"/>
                            </p:stCondLst>
                            <p:childTnLst>
                              <p:par>
                                <p:cTn id="122" presetID="53" presetClass="entr" presetSubtype="16"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 calcmode="lin" valueType="num">
                                      <p:cBhvr>
                                        <p:cTn id="124" dur="500" fill="hold"/>
                                        <p:tgtEl>
                                          <p:spTgt spid="25"/>
                                        </p:tgtEl>
                                        <p:attrNameLst>
                                          <p:attrName>ppt_w</p:attrName>
                                        </p:attrNameLst>
                                      </p:cBhvr>
                                      <p:tavLst>
                                        <p:tav tm="0">
                                          <p:val>
                                            <p:fltVal val="0"/>
                                          </p:val>
                                        </p:tav>
                                        <p:tav tm="100000">
                                          <p:val>
                                            <p:strVal val="#ppt_w"/>
                                          </p:val>
                                        </p:tav>
                                      </p:tavLst>
                                    </p:anim>
                                    <p:anim calcmode="lin" valueType="num">
                                      <p:cBhvr>
                                        <p:cTn id="125" dur="500" fill="hold"/>
                                        <p:tgtEl>
                                          <p:spTgt spid="25"/>
                                        </p:tgtEl>
                                        <p:attrNameLst>
                                          <p:attrName>ppt_h</p:attrName>
                                        </p:attrNameLst>
                                      </p:cBhvr>
                                      <p:tavLst>
                                        <p:tav tm="0">
                                          <p:val>
                                            <p:fltVal val="0"/>
                                          </p:val>
                                        </p:tav>
                                        <p:tav tm="100000">
                                          <p:val>
                                            <p:strVal val="#ppt_h"/>
                                          </p:val>
                                        </p:tav>
                                      </p:tavLst>
                                    </p:anim>
                                    <p:animEffect transition="in" filter="fade">
                                      <p:cBhvr>
                                        <p:cTn id="126" dur="500"/>
                                        <p:tgtEl>
                                          <p:spTgt spid="25"/>
                                        </p:tgtEl>
                                      </p:cBhvr>
                                    </p:animEffect>
                                  </p:childTnLst>
                                </p:cTn>
                              </p:par>
                            </p:childTnLst>
                          </p:cTn>
                        </p:par>
                        <p:par>
                          <p:cTn id="127" fill="hold">
                            <p:stCondLst>
                              <p:cond delay="6500"/>
                            </p:stCondLst>
                            <p:childTnLst>
                              <p:par>
                                <p:cTn id="128" presetID="53" presetClass="entr" presetSubtype="16" fill="hold" nodeType="after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p:cTn id="130" dur="500" fill="hold"/>
                                        <p:tgtEl>
                                          <p:spTgt spid="39"/>
                                        </p:tgtEl>
                                        <p:attrNameLst>
                                          <p:attrName>ppt_w</p:attrName>
                                        </p:attrNameLst>
                                      </p:cBhvr>
                                      <p:tavLst>
                                        <p:tav tm="0">
                                          <p:val>
                                            <p:fltVal val="0"/>
                                          </p:val>
                                        </p:tav>
                                        <p:tav tm="100000">
                                          <p:val>
                                            <p:strVal val="#ppt_w"/>
                                          </p:val>
                                        </p:tav>
                                      </p:tavLst>
                                    </p:anim>
                                    <p:anim calcmode="lin" valueType="num">
                                      <p:cBhvr>
                                        <p:cTn id="131" dur="500" fill="hold"/>
                                        <p:tgtEl>
                                          <p:spTgt spid="39"/>
                                        </p:tgtEl>
                                        <p:attrNameLst>
                                          <p:attrName>ppt_h</p:attrName>
                                        </p:attrNameLst>
                                      </p:cBhvr>
                                      <p:tavLst>
                                        <p:tav tm="0">
                                          <p:val>
                                            <p:fltVal val="0"/>
                                          </p:val>
                                        </p:tav>
                                        <p:tav tm="100000">
                                          <p:val>
                                            <p:strVal val="#ppt_h"/>
                                          </p:val>
                                        </p:tav>
                                      </p:tavLst>
                                    </p:anim>
                                    <p:animEffect transition="in" filter="fade">
                                      <p:cBhvr>
                                        <p:cTn id="132" dur="500"/>
                                        <p:tgtEl>
                                          <p:spTgt spid="39"/>
                                        </p:tgtEl>
                                      </p:cBhvr>
                                    </p:animEffect>
                                  </p:childTnLst>
                                </p:cTn>
                              </p:par>
                              <p:par>
                                <p:cTn id="133" presetID="53" presetClass="entr" presetSubtype="16"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 calcmode="lin" valueType="num">
                                      <p:cBhvr>
                                        <p:cTn id="135" dur="500" fill="hold"/>
                                        <p:tgtEl>
                                          <p:spTgt spid="23"/>
                                        </p:tgtEl>
                                        <p:attrNameLst>
                                          <p:attrName>ppt_w</p:attrName>
                                        </p:attrNameLst>
                                      </p:cBhvr>
                                      <p:tavLst>
                                        <p:tav tm="0">
                                          <p:val>
                                            <p:fltVal val="0"/>
                                          </p:val>
                                        </p:tav>
                                        <p:tav tm="100000">
                                          <p:val>
                                            <p:strVal val="#ppt_w"/>
                                          </p:val>
                                        </p:tav>
                                      </p:tavLst>
                                    </p:anim>
                                    <p:anim calcmode="lin" valueType="num">
                                      <p:cBhvr>
                                        <p:cTn id="136" dur="500" fill="hold"/>
                                        <p:tgtEl>
                                          <p:spTgt spid="23"/>
                                        </p:tgtEl>
                                        <p:attrNameLst>
                                          <p:attrName>ppt_h</p:attrName>
                                        </p:attrNameLst>
                                      </p:cBhvr>
                                      <p:tavLst>
                                        <p:tav tm="0">
                                          <p:val>
                                            <p:fltVal val="0"/>
                                          </p:val>
                                        </p:tav>
                                        <p:tav tm="100000">
                                          <p:val>
                                            <p:strVal val="#ppt_h"/>
                                          </p:val>
                                        </p:tav>
                                      </p:tavLst>
                                    </p:anim>
                                    <p:animEffect transition="in" filter="fade">
                                      <p:cBhvr>
                                        <p:cTn id="1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7EA40-C241-42C7-AE25-D10145FF0D26}"/>
              </a:ext>
            </a:extLst>
          </p:cNvPr>
          <p:cNvSpPr>
            <a:spLocks noGrp="1"/>
          </p:cNvSpPr>
          <p:nvPr>
            <p:ph type="title"/>
          </p:nvPr>
        </p:nvSpPr>
        <p:spPr>
          <a:xfrm>
            <a:off x="442762" y="550786"/>
            <a:ext cx="10515600" cy="764381"/>
          </a:xfrm>
        </p:spPr>
        <p:txBody>
          <a:bodyPr anchor="t">
            <a:noAutofit/>
          </a:bodyPr>
          <a:lstStyle/>
          <a:p>
            <a:r>
              <a:rPr lang="en-US" sz="3200" dirty="0">
                <a:latin typeface="Arial" panose="020B0604020202020204" pitchFamily="34" charset="0"/>
                <a:cs typeface="Arial" panose="020B0604020202020204" pitchFamily="34" charset="0"/>
              </a:rPr>
              <a:t>Supporting Probation Success</a:t>
            </a:r>
          </a:p>
        </p:txBody>
      </p:sp>
      <p:sp>
        <p:nvSpPr>
          <p:cNvPr id="3" name="Content Placeholder 2">
            <a:extLst>
              <a:ext uri="{FF2B5EF4-FFF2-40B4-BE49-F238E27FC236}">
                <a16:creationId xmlns:a16="http://schemas.microsoft.com/office/drawing/2014/main" id="{E960A402-0977-471E-97B4-B98287FE4265}"/>
              </a:ext>
            </a:extLst>
          </p:cNvPr>
          <p:cNvSpPr>
            <a:spLocks noGrp="1"/>
          </p:cNvSpPr>
          <p:nvPr>
            <p:ph sz="half" idx="1"/>
          </p:nvPr>
        </p:nvSpPr>
        <p:spPr>
          <a:xfrm>
            <a:off x="518962" y="1825625"/>
            <a:ext cx="5181600" cy="4351338"/>
          </a:xfrm>
        </p:spPr>
        <p:txBody>
          <a:bodyPr>
            <a:normAutofit/>
          </a:bodyPr>
          <a:lstStyle/>
          <a:p>
            <a:pPr marL="0" indent="0">
              <a:buNone/>
            </a:pPr>
            <a:endParaRPr lang="en-US" sz="16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600" b="1" dirty="0">
                <a:solidFill>
                  <a:srgbClr val="F1BE48"/>
                </a:solidFill>
                <a:latin typeface="Arial" panose="020B0604020202020204" pitchFamily="34" charset="0"/>
                <a:cs typeface="Arial" panose="020B0604020202020204" pitchFamily="34" charset="0"/>
              </a:rPr>
              <a:t>Turning Pages Literacy Program</a:t>
            </a:r>
          </a:p>
          <a:p>
            <a:pPr lvl="1">
              <a:buFont typeface="Wingdings" panose="05000000000000000000" pitchFamily="2" charset="2"/>
              <a:buChar char="§"/>
            </a:pPr>
            <a:r>
              <a:rPr lang="en-US" sz="1400" dirty="0">
                <a:latin typeface="Arial" panose="020B0604020202020204" pitchFamily="34" charset="0"/>
                <a:cs typeface="Arial" panose="020B0604020202020204" pitchFamily="34" charset="0"/>
              </a:rPr>
              <a:t>12-week intensive literacy program </a:t>
            </a:r>
          </a:p>
          <a:p>
            <a:pPr>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600" b="1" dirty="0">
                <a:solidFill>
                  <a:srgbClr val="F1BE48"/>
                </a:solidFill>
                <a:latin typeface="Arial" panose="020B0604020202020204" pitchFamily="34" charset="0"/>
                <a:cs typeface="Arial" panose="020B0604020202020204" pitchFamily="34" charset="0"/>
              </a:rPr>
              <a:t>DV component added </a:t>
            </a:r>
            <a:r>
              <a:rPr lang="en-US" sz="1600" dirty="0">
                <a:latin typeface="Arial" panose="020B0604020202020204" pitchFamily="34" charset="0"/>
                <a:cs typeface="Arial" panose="020B0604020202020204" pitchFamily="34" charset="0"/>
              </a:rPr>
              <a:t>to Changing Adolescent Perspective (C.A.P.) DV</a:t>
            </a:r>
          </a:p>
          <a:p>
            <a:pPr marL="0" indent="0">
              <a:buNone/>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600" b="1" dirty="0">
                <a:solidFill>
                  <a:srgbClr val="F1BE48"/>
                </a:solidFill>
                <a:latin typeface="Arial" panose="020B0604020202020204" pitchFamily="34" charset="0"/>
                <a:cs typeface="Arial" panose="020B0604020202020204" pitchFamily="34" charset="0"/>
              </a:rPr>
              <a:t>Career Exploration Program </a:t>
            </a:r>
            <a:r>
              <a:rPr lang="en-US" sz="1600" dirty="0">
                <a:latin typeface="Arial" panose="020B0604020202020204" pitchFamily="34" charset="0"/>
                <a:cs typeface="Arial" panose="020B0604020202020204" pitchFamily="34" charset="0"/>
              </a:rPr>
              <a:t>with OCPS</a:t>
            </a:r>
          </a:p>
          <a:p>
            <a:pPr>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600" b="1" dirty="0">
                <a:solidFill>
                  <a:srgbClr val="F1BE48"/>
                </a:solidFill>
                <a:latin typeface="Arial" panose="020B0604020202020204" pitchFamily="34" charset="0"/>
                <a:cs typeface="Arial" panose="020B0604020202020204" pitchFamily="34" charset="0"/>
              </a:rPr>
              <a:t>Parent Series </a:t>
            </a:r>
            <a:r>
              <a:rPr lang="en-US" sz="1600" dirty="0">
                <a:latin typeface="Arial" panose="020B0604020202020204" pitchFamily="34" charset="0"/>
                <a:cs typeface="Arial" panose="020B0604020202020204" pitchFamily="34" charset="0"/>
              </a:rPr>
              <a:t>targeting at-risk and DJJ youth</a:t>
            </a:r>
            <a:endParaRPr lang="en-US" sz="1600" b="1" dirty="0">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D4D475FB-E59C-46D7-8AE3-0CFDE16550FD}"/>
              </a:ext>
            </a:extLst>
          </p:cNvPr>
          <p:cNvPicPr>
            <a:picLocks noGrp="1" noChangeAspect="1"/>
          </p:cNvPicPr>
          <p:nvPr>
            <p:ph sz="half" idx="2"/>
          </p:nvPr>
        </p:nvPicPr>
        <p:blipFill>
          <a:blip r:embed="rId2"/>
          <a:stretch/>
        </p:blipFill>
        <p:spPr>
          <a:xfrm>
            <a:off x="6191451" y="1914538"/>
            <a:ext cx="5181600" cy="3454400"/>
          </a:xfrm>
        </p:spPr>
      </p:pic>
      <p:sp>
        <p:nvSpPr>
          <p:cNvPr id="5" name="Title 1">
            <a:extLst>
              <a:ext uri="{FF2B5EF4-FFF2-40B4-BE49-F238E27FC236}">
                <a16:creationId xmlns:a16="http://schemas.microsoft.com/office/drawing/2014/main" id="{953A3E86-ECA3-453B-BDC2-BB68BC7B561C}"/>
              </a:ext>
            </a:extLst>
          </p:cNvPr>
          <p:cNvSpPr txBox="1">
            <a:spLocks/>
          </p:cNvSpPr>
          <p:nvPr/>
        </p:nvSpPr>
        <p:spPr>
          <a:xfrm>
            <a:off x="442762" y="1137358"/>
            <a:ext cx="10515600" cy="64692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F1BE48"/>
                </a:solidFill>
                <a:latin typeface="Arial" panose="020B0604020202020204" pitchFamily="34" charset="0"/>
                <a:cs typeface="Arial" panose="020B0604020202020204" pitchFamily="34" charset="0"/>
              </a:rPr>
              <a:t>Juvenile Programs</a:t>
            </a:r>
          </a:p>
        </p:txBody>
      </p:sp>
      <p:pic>
        <p:nvPicPr>
          <p:cNvPr id="8" name="Picture 7" descr="Graphical user interface&#10;&#10;Description automatically generated with low confidence">
            <a:extLst>
              <a:ext uri="{FF2B5EF4-FFF2-40B4-BE49-F238E27FC236}">
                <a16:creationId xmlns:a16="http://schemas.microsoft.com/office/drawing/2014/main" id="{B7AE10F0-60EE-4375-9A10-EAC352E12A66}"/>
              </a:ext>
            </a:extLst>
          </p:cNvPr>
          <p:cNvPicPr>
            <a:picLocks noChangeAspect="1"/>
          </p:cNvPicPr>
          <p:nvPr/>
        </p:nvPicPr>
        <p:blipFill>
          <a:blip r:embed="rId3"/>
          <a:stretch>
            <a:fillRect/>
          </a:stretch>
        </p:blipFill>
        <p:spPr>
          <a:xfrm>
            <a:off x="8005343" y="5486389"/>
            <a:ext cx="1553815" cy="529478"/>
          </a:xfrm>
          <a:prstGeom prst="rect">
            <a:avLst/>
          </a:prstGeom>
        </p:spPr>
      </p:pic>
    </p:spTree>
    <p:extLst>
      <p:ext uri="{BB962C8B-B14F-4D97-AF65-F5344CB8AC3E}">
        <p14:creationId xmlns:p14="http://schemas.microsoft.com/office/powerpoint/2010/main" val="155918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F4FBD1E2-DBA0-4667-AC97-11EE19D6112E}"/>
              </a:ext>
            </a:extLst>
          </p:cNvPr>
          <p:cNvSpPr>
            <a:spLocks noGrp="1"/>
          </p:cNvSpPr>
          <p:nvPr>
            <p:ph sz="half" idx="1"/>
          </p:nvPr>
        </p:nvSpPr>
        <p:spPr>
          <a:xfrm>
            <a:off x="833337" y="2271516"/>
            <a:ext cx="4386944" cy="3459555"/>
          </a:xfrm>
        </p:spPr>
        <p:txBody>
          <a:bodyPr>
            <a:normAutofit/>
          </a:bodyPr>
          <a:lstStyle/>
          <a:p>
            <a:pPr marL="0" indent="0">
              <a:buNone/>
            </a:pPr>
            <a:r>
              <a:rPr lang="en-US" sz="2400" b="1" dirty="0">
                <a:solidFill>
                  <a:srgbClr val="F1BE48"/>
                </a:solidFill>
                <a:latin typeface="Arial" panose="020B0604020202020204" pitchFamily="34" charset="0"/>
                <a:cs typeface="Arial" panose="020B0604020202020204" pitchFamily="34" charset="0"/>
              </a:rPr>
              <a:t>Adult Approach</a:t>
            </a:r>
          </a:p>
          <a:p>
            <a:pPr marL="0" indent="0">
              <a:buNone/>
            </a:pPr>
            <a:endParaRPr lang="en-US" sz="2400" b="1" dirty="0">
              <a:solidFill>
                <a:srgbClr val="F1BE48"/>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1800" b="1" dirty="0">
                <a:latin typeface="Arial" panose="020B0604020202020204" pitchFamily="34" charset="0"/>
                <a:cs typeface="Arial" panose="020B0604020202020204" pitchFamily="34" charset="0"/>
              </a:rPr>
              <a:t>Post-Plea Problem Solving Courts</a:t>
            </a:r>
          </a:p>
          <a:p>
            <a:pPr>
              <a:buFont typeface="Wingdings" panose="05000000000000000000" pitchFamily="2" charset="2"/>
              <a:buChar char="v"/>
            </a:pPr>
            <a:r>
              <a:rPr lang="en-US" sz="1800" b="1" dirty="0">
                <a:latin typeface="Arial" panose="020B0604020202020204" pitchFamily="34" charset="0"/>
                <a:cs typeface="Arial" panose="020B0604020202020204" pitchFamily="34" charset="0"/>
              </a:rPr>
              <a:t>Treatment Programs</a:t>
            </a: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Inpatient drug treatment</a:t>
            </a: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Peer-to-peer programs</a:t>
            </a:r>
          </a:p>
          <a:p>
            <a:pPr marL="457200" lvl="1" indent="0">
              <a:buNone/>
            </a:pPr>
            <a:endParaRPr lang="en-US" sz="1700" dirty="0">
              <a:latin typeface="Arial" panose="020B0604020202020204" pitchFamily="34" charset="0"/>
              <a:cs typeface="Arial" panose="020B0604020202020204" pitchFamily="34" charset="0"/>
            </a:endParaRPr>
          </a:p>
          <a:p>
            <a:pPr marL="457200" lvl="1" indent="0" algn="ctr">
              <a:buNone/>
            </a:pPr>
            <a:endParaRPr lang="en-US" sz="1400" dirty="0">
              <a:latin typeface="Arial" panose="020B0604020202020204" pitchFamily="34" charset="0"/>
              <a:cs typeface="Arial" panose="020B0604020202020204" pitchFamily="34" charset="0"/>
            </a:endParaRPr>
          </a:p>
          <a:p>
            <a:pPr marL="0" indent="0">
              <a:buNone/>
            </a:pPr>
            <a:endParaRPr lang="en-US" sz="2400" b="1" dirty="0">
              <a:solidFill>
                <a:srgbClr val="F1BE48"/>
              </a:solidFill>
              <a:latin typeface="Arial" panose="020B0604020202020204" pitchFamily="34" charset="0"/>
              <a:cs typeface="Arial" panose="020B0604020202020204" pitchFamily="34" charset="0"/>
            </a:endParaRPr>
          </a:p>
          <a:p>
            <a:pPr marL="457200" lvl="1" indent="0">
              <a:buNone/>
            </a:pPr>
            <a:endParaRPr lang="en-US" sz="14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27E4C01-1FB6-4ABB-AE5A-10D4142B1C55}"/>
              </a:ext>
            </a:extLst>
          </p:cNvPr>
          <p:cNvSpPr/>
          <p:nvPr/>
        </p:nvSpPr>
        <p:spPr>
          <a:xfrm>
            <a:off x="838200" y="4921808"/>
            <a:ext cx="4321629" cy="893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51F8A06-FC6B-411D-AD1A-1BF185B00664}"/>
              </a:ext>
            </a:extLst>
          </p:cNvPr>
          <p:cNvSpPr>
            <a:spLocks noGrp="1"/>
          </p:cNvSpPr>
          <p:nvPr>
            <p:ph type="title"/>
          </p:nvPr>
        </p:nvSpPr>
        <p:spPr>
          <a:xfrm>
            <a:off x="838200" y="119743"/>
            <a:ext cx="10515600" cy="1325563"/>
          </a:xfrm>
        </p:spPr>
        <p:txBody>
          <a:bodyPr>
            <a:normAutofit/>
          </a:bodyPr>
          <a:lstStyle/>
          <a:p>
            <a:r>
              <a:rPr lang="en-US" sz="3200" dirty="0">
                <a:latin typeface="Arial" panose="020B0604020202020204" pitchFamily="34" charset="0"/>
                <a:cs typeface="Arial" panose="020B0604020202020204" pitchFamily="34" charset="0"/>
              </a:rPr>
              <a:t>Mental Health or Substance Abuse Cases</a:t>
            </a:r>
          </a:p>
        </p:txBody>
      </p:sp>
      <p:pic>
        <p:nvPicPr>
          <p:cNvPr id="24" name="Content Placeholder 23" descr="Elderly man waiting for group">
            <a:extLst>
              <a:ext uri="{FF2B5EF4-FFF2-40B4-BE49-F238E27FC236}">
                <a16:creationId xmlns:a16="http://schemas.microsoft.com/office/drawing/2014/main" id="{4CFE4879-E4AA-4BD1-B1A1-A7BF8012EAAD}"/>
              </a:ext>
            </a:extLst>
          </p:cNvPr>
          <p:cNvPicPr>
            <a:picLocks noGrp="1" noChangeAspect="1"/>
          </p:cNvPicPr>
          <p:nvPr>
            <p:ph sz="half" idx="2"/>
          </p:nvPr>
        </p:nvPicPr>
        <p:blipFill>
          <a:blip r:embed="rId2"/>
          <a:stretch>
            <a:fillRect/>
          </a:stretch>
        </p:blipFill>
        <p:spPr>
          <a:xfrm>
            <a:off x="6172200" y="2271516"/>
            <a:ext cx="5181600" cy="3459555"/>
          </a:xfrm>
        </p:spPr>
      </p:pic>
      <p:sp>
        <p:nvSpPr>
          <p:cNvPr id="4" name="TextBox 3">
            <a:extLst>
              <a:ext uri="{FF2B5EF4-FFF2-40B4-BE49-F238E27FC236}">
                <a16:creationId xmlns:a16="http://schemas.microsoft.com/office/drawing/2014/main" id="{274623E2-FBD9-4199-980C-BAAAE4FEE69F}"/>
              </a:ext>
            </a:extLst>
          </p:cNvPr>
          <p:cNvSpPr txBox="1"/>
          <p:nvPr/>
        </p:nvSpPr>
        <p:spPr>
          <a:xfrm>
            <a:off x="1001486" y="4961630"/>
            <a:ext cx="4197238" cy="1046440"/>
          </a:xfrm>
          <a:prstGeom prst="rect">
            <a:avLst/>
          </a:prstGeom>
          <a:noFill/>
        </p:spPr>
        <p:txBody>
          <a:bodyPr wrap="square" rtlCol="0">
            <a:spAutoFit/>
          </a:bodyPr>
          <a:lstStyle/>
          <a:p>
            <a:r>
              <a:rPr lang="en-US" sz="1600" b="1" dirty="0">
                <a:solidFill>
                  <a:srgbClr val="0B233F"/>
                </a:solidFill>
                <a:latin typeface="Arial" panose="020B0604020202020204" pitchFamily="34" charset="0"/>
                <a:cs typeface="Arial" panose="020B0604020202020204" pitchFamily="34" charset="0"/>
              </a:rPr>
              <a:t>Future Goal: Expand alternative sanctions program for technical offenses.</a:t>
            </a:r>
          </a:p>
          <a:p>
            <a:endParaRPr lang="en-US" sz="1400" b="1" dirty="0"/>
          </a:p>
        </p:txBody>
      </p:sp>
      <p:sp>
        <p:nvSpPr>
          <p:cNvPr id="5" name="TextBox 4">
            <a:extLst>
              <a:ext uri="{FF2B5EF4-FFF2-40B4-BE49-F238E27FC236}">
                <a16:creationId xmlns:a16="http://schemas.microsoft.com/office/drawing/2014/main" id="{66FEF572-68E0-403B-8775-E2840308FC14}"/>
              </a:ext>
            </a:extLst>
          </p:cNvPr>
          <p:cNvSpPr txBox="1"/>
          <p:nvPr/>
        </p:nvSpPr>
        <p:spPr>
          <a:xfrm>
            <a:off x="5035550" y="76327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05416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F4FBD1E2-DBA0-4667-AC97-11EE19D6112E}"/>
              </a:ext>
            </a:extLst>
          </p:cNvPr>
          <p:cNvSpPr>
            <a:spLocks noGrp="1"/>
          </p:cNvSpPr>
          <p:nvPr>
            <p:ph sz="half" idx="1"/>
          </p:nvPr>
        </p:nvSpPr>
        <p:spPr>
          <a:xfrm>
            <a:off x="811780" y="2044645"/>
            <a:ext cx="4386944" cy="2946456"/>
          </a:xfrm>
        </p:spPr>
        <p:txBody>
          <a:bodyPr>
            <a:normAutofit/>
          </a:bodyPr>
          <a:lstStyle/>
          <a:p>
            <a:pPr marL="0" indent="0">
              <a:buNone/>
            </a:pPr>
            <a:r>
              <a:rPr lang="en-US" sz="2400" b="1" dirty="0">
                <a:solidFill>
                  <a:srgbClr val="F1BE48"/>
                </a:solidFill>
                <a:latin typeface="Arial" panose="020B0604020202020204" pitchFamily="34" charset="0"/>
                <a:cs typeface="Arial" panose="020B0604020202020204" pitchFamily="34" charset="0"/>
              </a:rPr>
              <a:t>Juvenile</a:t>
            </a:r>
            <a:r>
              <a:rPr lang="en-US" sz="2400" b="1" dirty="0">
                <a:latin typeface="Arial" panose="020B0604020202020204" pitchFamily="34" charset="0"/>
                <a:cs typeface="Arial" panose="020B0604020202020204" pitchFamily="34" charset="0"/>
              </a:rPr>
              <a:t> </a:t>
            </a:r>
            <a:r>
              <a:rPr lang="en-US" sz="2400" b="1" dirty="0">
                <a:solidFill>
                  <a:srgbClr val="F1BE48"/>
                </a:solidFill>
                <a:latin typeface="Arial" panose="020B0604020202020204" pitchFamily="34" charset="0"/>
                <a:cs typeface="Arial" panose="020B0604020202020204" pitchFamily="34" charset="0"/>
              </a:rPr>
              <a:t>Approach</a:t>
            </a:r>
          </a:p>
          <a:p>
            <a:pPr marL="0" indent="0">
              <a:buNone/>
            </a:pPr>
            <a:endParaRPr lang="en-US" sz="2400" b="1" dirty="0">
              <a:solidFill>
                <a:srgbClr val="F1BE48"/>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sz="1800" b="1" dirty="0">
                <a:solidFill>
                  <a:schemeClr val="bg1"/>
                </a:solidFill>
                <a:latin typeface="Arial" panose="020B0604020202020204" pitchFamily="34" charset="0"/>
                <a:cs typeface="Arial" panose="020B0604020202020204" pitchFamily="34" charset="0"/>
              </a:rPr>
              <a:t>Evaluations and Treatment</a:t>
            </a:r>
          </a:p>
          <a:p>
            <a:pPr lvl="1">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 State requests mental health or substance abuse evaluations and treatment.</a:t>
            </a:r>
          </a:p>
          <a:p>
            <a:pPr lvl="1">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 Open to non-DJJ residential programs for treatment if found by DJJ or parents. </a:t>
            </a:r>
          </a:p>
        </p:txBody>
      </p:sp>
      <p:sp>
        <p:nvSpPr>
          <p:cNvPr id="2" name="Rectangle 1">
            <a:extLst>
              <a:ext uri="{FF2B5EF4-FFF2-40B4-BE49-F238E27FC236}">
                <a16:creationId xmlns:a16="http://schemas.microsoft.com/office/drawing/2014/main" id="{627E4C01-1FB6-4ABB-AE5A-10D4142B1C55}"/>
              </a:ext>
            </a:extLst>
          </p:cNvPr>
          <p:cNvSpPr/>
          <p:nvPr/>
        </p:nvSpPr>
        <p:spPr>
          <a:xfrm>
            <a:off x="838200" y="5097997"/>
            <a:ext cx="4321629" cy="1232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51F8A06-FC6B-411D-AD1A-1BF185B00664}"/>
              </a:ext>
            </a:extLst>
          </p:cNvPr>
          <p:cNvSpPr>
            <a:spLocks noGrp="1"/>
          </p:cNvSpPr>
          <p:nvPr>
            <p:ph type="title"/>
          </p:nvPr>
        </p:nvSpPr>
        <p:spPr>
          <a:xfrm>
            <a:off x="838200" y="119743"/>
            <a:ext cx="10515600" cy="1325563"/>
          </a:xfrm>
        </p:spPr>
        <p:txBody>
          <a:bodyPr>
            <a:normAutofit/>
          </a:bodyPr>
          <a:lstStyle/>
          <a:p>
            <a:r>
              <a:rPr lang="en-US" sz="3200" dirty="0">
                <a:latin typeface="Arial" panose="020B0604020202020204" pitchFamily="34" charset="0"/>
                <a:cs typeface="Arial" panose="020B0604020202020204" pitchFamily="34" charset="0"/>
              </a:rPr>
              <a:t>Mental Health or Substance Abuse Cases</a:t>
            </a:r>
          </a:p>
        </p:txBody>
      </p:sp>
      <p:pic>
        <p:nvPicPr>
          <p:cNvPr id="24" name="Content Placeholder 23" descr="Elderly man waiting for group">
            <a:extLst>
              <a:ext uri="{FF2B5EF4-FFF2-40B4-BE49-F238E27FC236}">
                <a16:creationId xmlns:a16="http://schemas.microsoft.com/office/drawing/2014/main" id="{4CFE4879-E4AA-4BD1-B1A1-A7BF8012EAAD}"/>
              </a:ext>
            </a:extLst>
          </p:cNvPr>
          <p:cNvPicPr>
            <a:picLocks noGrp="1" noChangeAspect="1"/>
          </p:cNvPicPr>
          <p:nvPr>
            <p:ph sz="half" idx="2"/>
          </p:nvPr>
        </p:nvPicPr>
        <p:blipFill>
          <a:blip r:embed="rId2"/>
          <a:stretch>
            <a:fillRect/>
          </a:stretch>
        </p:blipFill>
        <p:spPr>
          <a:xfrm>
            <a:off x="6172200" y="2271516"/>
            <a:ext cx="5181600" cy="3459555"/>
          </a:xfrm>
        </p:spPr>
      </p:pic>
      <p:sp>
        <p:nvSpPr>
          <p:cNvPr id="4" name="TextBox 3">
            <a:extLst>
              <a:ext uri="{FF2B5EF4-FFF2-40B4-BE49-F238E27FC236}">
                <a16:creationId xmlns:a16="http://schemas.microsoft.com/office/drawing/2014/main" id="{274623E2-FBD9-4199-980C-BAAAE4FEE69F}"/>
              </a:ext>
            </a:extLst>
          </p:cNvPr>
          <p:cNvSpPr txBox="1"/>
          <p:nvPr/>
        </p:nvSpPr>
        <p:spPr>
          <a:xfrm>
            <a:off x="1001486" y="5137819"/>
            <a:ext cx="4197238" cy="1600438"/>
          </a:xfrm>
          <a:prstGeom prst="rect">
            <a:avLst/>
          </a:prstGeom>
          <a:noFill/>
        </p:spPr>
        <p:txBody>
          <a:bodyPr wrap="square" rtlCol="0">
            <a:spAutoFit/>
          </a:bodyPr>
          <a:lstStyle/>
          <a:p>
            <a:pPr marL="0" indent="0">
              <a:buNone/>
            </a:pPr>
            <a:r>
              <a:rPr lang="en-US" sz="1400" b="1" dirty="0">
                <a:solidFill>
                  <a:srgbClr val="0B233F"/>
                </a:solidFill>
                <a:latin typeface="Arial" panose="020B0604020202020204" pitchFamily="34" charset="0"/>
                <a:cs typeface="Arial" panose="020B0604020202020204" pitchFamily="34" charset="0"/>
              </a:rPr>
              <a:t>Future Goals:</a:t>
            </a:r>
          </a:p>
          <a:p>
            <a:pPr marL="742950" lvl="1" indent="-285750">
              <a:buFont typeface="Arial" panose="020B0604020202020204" pitchFamily="34" charset="0"/>
              <a:buChar char="•"/>
            </a:pPr>
            <a:r>
              <a:rPr lang="en-US" sz="1400" b="1" dirty="0">
                <a:solidFill>
                  <a:srgbClr val="0B233F"/>
                </a:solidFill>
                <a:latin typeface="Arial" panose="020B0604020202020204" pitchFamily="34" charset="0"/>
                <a:cs typeface="Arial" panose="020B0604020202020204" pitchFamily="34" charset="0"/>
              </a:rPr>
              <a:t>Establish Juvenile Mental Health and Drug Court in 9</a:t>
            </a:r>
            <a:r>
              <a:rPr lang="en-US" sz="1400" b="1" baseline="30000" dirty="0">
                <a:solidFill>
                  <a:srgbClr val="0B233F"/>
                </a:solidFill>
                <a:latin typeface="Arial" panose="020B0604020202020204" pitchFamily="34" charset="0"/>
                <a:cs typeface="Arial" panose="020B0604020202020204" pitchFamily="34" charset="0"/>
              </a:rPr>
              <a:t>th</a:t>
            </a:r>
            <a:r>
              <a:rPr lang="en-US" sz="1400" b="1" dirty="0">
                <a:solidFill>
                  <a:srgbClr val="0B233F"/>
                </a:solidFill>
                <a:latin typeface="Arial" panose="020B0604020202020204" pitchFamily="34" charset="0"/>
                <a:cs typeface="Arial" panose="020B0604020202020204" pitchFamily="34" charset="0"/>
              </a:rPr>
              <a:t> Circuit.</a:t>
            </a:r>
          </a:p>
          <a:p>
            <a:pPr marL="742950" lvl="1" indent="-285750">
              <a:buFont typeface="Arial" panose="020B0604020202020204" pitchFamily="34" charset="0"/>
              <a:buChar char="•"/>
            </a:pPr>
            <a:r>
              <a:rPr lang="en-US" sz="1400" b="1" dirty="0">
                <a:solidFill>
                  <a:srgbClr val="0B233F"/>
                </a:solidFill>
                <a:latin typeface="Arial" panose="020B0604020202020204" pitchFamily="34" charset="0"/>
                <a:cs typeface="Arial" panose="020B0604020202020204" pitchFamily="34" charset="0"/>
              </a:rPr>
              <a:t>Focus on specialized attention and proper treatment for youth.</a:t>
            </a:r>
          </a:p>
          <a:p>
            <a:endParaRPr lang="en-US" sz="1400" b="1" dirty="0">
              <a:solidFill>
                <a:srgbClr val="0B233F"/>
              </a:solidFill>
            </a:endParaRPr>
          </a:p>
          <a:p>
            <a:endParaRPr lang="en-US" sz="1400" b="1" dirty="0">
              <a:solidFill>
                <a:srgbClr val="0B233F"/>
              </a:solidFill>
            </a:endParaRPr>
          </a:p>
        </p:txBody>
      </p:sp>
      <p:sp>
        <p:nvSpPr>
          <p:cNvPr id="5" name="TextBox 4">
            <a:extLst>
              <a:ext uri="{FF2B5EF4-FFF2-40B4-BE49-F238E27FC236}">
                <a16:creationId xmlns:a16="http://schemas.microsoft.com/office/drawing/2014/main" id="{66FEF572-68E0-403B-8775-E2840308FC14}"/>
              </a:ext>
            </a:extLst>
          </p:cNvPr>
          <p:cNvSpPr txBox="1"/>
          <p:nvPr/>
        </p:nvSpPr>
        <p:spPr>
          <a:xfrm>
            <a:off x="5035550" y="76327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78412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5D42A7-2555-4D65-969F-0FB26D7FBC3A}"/>
              </a:ext>
            </a:extLst>
          </p:cNvPr>
          <p:cNvSpPr/>
          <p:nvPr/>
        </p:nvSpPr>
        <p:spPr>
          <a:xfrm>
            <a:off x="0" y="64655"/>
            <a:ext cx="969818" cy="9421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25FFB76-9DC7-4CC7-8D44-D29015396116}"/>
              </a:ext>
            </a:extLst>
          </p:cNvPr>
          <p:cNvSpPr/>
          <p:nvPr/>
        </p:nvSpPr>
        <p:spPr>
          <a:xfrm>
            <a:off x="0" y="136525"/>
            <a:ext cx="12192000" cy="1447184"/>
          </a:xfrm>
          <a:prstGeom prst="rect">
            <a:avLst/>
          </a:prstGeom>
          <a:solidFill>
            <a:srgbClr val="0B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77DD8C-AA05-413D-BBD8-FB933CB8C1E4}"/>
              </a:ext>
            </a:extLst>
          </p:cNvPr>
          <p:cNvSpPr>
            <a:spLocks noGrp="1"/>
          </p:cNvSpPr>
          <p:nvPr>
            <p:ph type="title"/>
          </p:nvPr>
        </p:nvSpPr>
        <p:spPr>
          <a:xfrm>
            <a:off x="839788" y="258146"/>
            <a:ext cx="10515600" cy="1325563"/>
          </a:xfrm>
        </p:spPr>
        <p:txBody>
          <a:bodyPr>
            <a:normAutofit/>
          </a:bodyPr>
          <a:lstStyle/>
          <a:p>
            <a:r>
              <a:rPr lang="en-US" sz="3200" dirty="0">
                <a:solidFill>
                  <a:schemeClr val="bg2"/>
                </a:solidFill>
                <a:latin typeface="Arial" panose="020B0604020202020204" pitchFamily="34" charset="0"/>
                <a:cs typeface="Arial" panose="020B0604020202020204" pitchFamily="34" charset="0"/>
              </a:rPr>
              <a:t>Factors for Recommending Probation</a:t>
            </a:r>
            <a:endParaRPr lang="en-US" sz="3200" dirty="0">
              <a:solidFill>
                <a:schemeClr val="bg2"/>
              </a:solidFill>
            </a:endParaRPr>
          </a:p>
        </p:txBody>
      </p:sp>
      <p:sp>
        <p:nvSpPr>
          <p:cNvPr id="9" name="Text Placeholder 8">
            <a:extLst>
              <a:ext uri="{FF2B5EF4-FFF2-40B4-BE49-F238E27FC236}">
                <a16:creationId xmlns:a16="http://schemas.microsoft.com/office/drawing/2014/main" id="{CEAA12B3-6569-4F72-BC60-25AFBAD84386}"/>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Adult Cases</a:t>
            </a:r>
          </a:p>
        </p:txBody>
      </p:sp>
      <p:sp>
        <p:nvSpPr>
          <p:cNvPr id="10" name="Content Placeholder 9">
            <a:extLst>
              <a:ext uri="{FF2B5EF4-FFF2-40B4-BE49-F238E27FC236}">
                <a16:creationId xmlns:a16="http://schemas.microsoft.com/office/drawing/2014/main" id="{74DFB53F-E93D-4D10-A5C2-AD44C8BBBB70}"/>
              </a:ext>
            </a:extLst>
          </p:cNvPr>
          <p:cNvSpPr>
            <a:spLocks noGrp="1"/>
          </p:cNvSpPr>
          <p:nvPr>
            <p:ph sz="half" idx="2"/>
          </p:nvPr>
        </p:nvSpPr>
        <p:spPr/>
        <p:txBody>
          <a:bodyPr>
            <a:normAutofit/>
          </a:bodyPr>
          <a:lstStyle/>
          <a:p>
            <a:pPr>
              <a:buFont typeface="Wingdings" panose="05000000000000000000" pitchFamily="2" charset="2"/>
              <a:buChar char="§"/>
            </a:pPr>
            <a:r>
              <a:rPr lang="en-US" sz="1600" dirty="0">
                <a:latin typeface="Arial" panose="020B0604020202020204" pitchFamily="34" charset="0"/>
                <a:cs typeface="Arial" panose="020B0604020202020204" pitchFamily="34" charset="0"/>
              </a:rPr>
              <a:t>Offense</a:t>
            </a:r>
          </a:p>
          <a:p>
            <a:pPr>
              <a:buFont typeface="Wingdings" panose="05000000000000000000" pitchFamily="2" charset="2"/>
              <a:buChar char="§"/>
            </a:pPr>
            <a:r>
              <a:rPr lang="en-US" sz="1600" dirty="0">
                <a:latin typeface="Arial" panose="020B0604020202020204" pitchFamily="34" charset="0"/>
                <a:cs typeface="Arial" panose="020B0604020202020204" pitchFamily="34" charset="0"/>
              </a:rPr>
              <a:t>Community Resources to address public safety</a:t>
            </a:r>
          </a:p>
          <a:p>
            <a:pPr>
              <a:buFont typeface="Wingdings" panose="05000000000000000000" pitchFamily="2" charset="2"/>
              <a:buChar char="§"/>
            </a:pPr>
            <a:r>
              <a:rPr lang="en-US" sz="1600" dirty="0">
                <a:latin typeface="Arial" panose="020B0604020202020204" pitchFamily="34" charset="0"/>
                <a:cs typeface="Arial" panose="020B0604020202020204" pitchFamily="34" charset="0"/>
              </a:rPr>
              <a:t>Criminal History</a:t>
            </a:r>
          </a:p>
          <a:p>
            <a:pPr>
              <a:buFont typeface="Wingdings" panose="05000000000000000000" pitchFamily="2" charset="2"/>
              <a:buChar char="§"/>
            </a:pPr>
            <a:r>
              <a:rPr lang="en-US" sz="1600" dirty="0">
                <a:latin typeface="Arial" panose="020B0604020202020204" pitchFamily="34" charset="0"/>
                <a:cs typeface="Arial" panose="020B0604020202020204" pitchFamily="34" charset="0"/>
              </a:rPr>
              <a:t>Likelihood of Success</a:t>
            </a:r>
          </a:p>
          <a:p>
            <a:pPr>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Juvenile Cases</a:t>
            </a:r>
          </a:p>
          <a:p>
            <a:pPr>
              <a:buFont typeface="Wingdings" panose="05000000000000000000" pitchFamily="2" charset="2"/>
              <a:buChar char="§"/>
            </a:pPr>
            <a:r>
              <a:rPr lang="en-US" sz="1600" dirty="0">
                <a:latin typeface="Arial" panose="020B0604020202020204" pitchFamily="34" charset="0"/>
                <a:cs typeface="Arial" panose="020B0604020202020204" pitchFamily="34" charset="0"/>
              </a:rPr>
              <a:t>Age</a:t>
            </a:r>
          </a:p>
          <a:p>
            <a:pPr>
              <a:buFont typeface="Wingdings" panose="05000000000000000000" pitchFamily="2" charset="2"/>
              <a:buChar char="§"/>
            </a:pPr>
            <a:r>
              <a:rPr lang="en-US" sz="1600" dirty="0">
                <a:latin typeface="Arial" panose="020B0604020202020204" pitchFamily="34" charset="0"/>
                <a:cs typeface="Arial" panose="020B0604020202020204" pitchFamily="34" charset="0"/>
              </a:rPr>
              <a:t>Offense</a:t>
            </a:r>
          </a:p>
          <a:p>
            <a:pPr>
              <a:buFont typeface="Wingdings" panose="05000000000000000000" pitchFamily="2" charset="2"/>
              <a:buChar char="§"/>
            </a:pPr>
            <a:r>
              <a:rPr lang="en-US" sz="1600" dirty="0">
                <a:latin typeface="Arial" panose="020B0604020202020204" pitchFamily="34" charset="0"/>
                <a:cs typeface="Arial" panose="020B0604020202020204" pitchFamily="34" charset="0"/>
              </a:rPr>
              <a:t>History</a:t>
            </a:r>
          </a:p>
          <a:p>
            <a:pPr>
              <a:buFont typeface="Wingdings" panose="05000000000000000000" pitchFamily="2" charset="2"/>
              <a:buChar char="§"/>
            </a:pPr>
            <a:r>
              <a:rPr lang="en-US" sz="1600" dirty="0">
                <a:latin typeface="Arial" panose="020B0604020202020204" pitchFamily="34" charset="0"/>
                <a:cs typeface="Arial" panose="020B0604020202020204" pitchFamily="34" charset="0"/>
              </a:rPr>
              <a:t>Provided Services</a:t>
            </a:r>
          </a:p>
          <a:p>
            <a:pPr marL="0" indent="0">
              <a:buNone/>
            </a:pPr>
            <a:endParaRPr lang="en-US" sz="2400" b="1"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Effect transition="in" filter="fade">
                                      <p:cBhvr>
                                        <p:cTn id="7" dur="1000"/>
                                        <p:tgtEl>
                                          <p:spTgt spid="10">
                                            <p:txEl>
                                              <p:pRg st="5" end="5"/>
                                            </p:txEl>
                                          </p:spTgt>
                                        </p:tgtEl>
                                      </p:cBhvr>
                                    </p:animEffect>
                                    <p:anim calcmode="lin" valueType="num">
                                      <p:cBhvr>
                                        <p:cTn id="8"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6" end="6"/>
                                            </p:txEl>
                                          </p:spTgt>
                                        </p:tgtEl>
                                        <p:attrNameLst>
                                          <p:attrName>style.visibility</p:attrName>
                                        </p:attrNameLst>
                                      </p:cBhvr>
                                      <p:to>
                                        <p:strVal val="visible"/>
                                      </p:to>
                                    </p:set>
                                    <p:animEffect transition="in" filter="fade">
                                      <p:cBhvr>
                                        <p:cTn id="12" dur="1000"/>
                                        <p:tgtEl>
                                          <p:spTgt spid="10">
                                            <p:txEl>
                                              <p:pRg st="6" end="6"/>
                                            </p:txEl>
                                          </p:spTgt>
                                        </p:tgtEl>
                                      </p:cBhvr>
                                    </p:animEffect>
                                    <p:anim calcmode="lin" valueType="num">
                                      <p:cBhvr>
                                        <p:cTn id="13"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animEffect transition="in" filter="fade">
                                      <p:cBhvr>
                                        <p:cTn id="17" dur="1000"/>
                                        <p:tgtEl>
                                          <p:spTgt spid="10">
                                            <p:txEl>
                                              <p:pRg st="7" end="7"/>
                                            </p:txEl>
                                          </p:spTgt>
                                        </p:tgtEl>
                                      </p:cBhvr>
                                    </p:animEffect>
                                    <p:anim calcmode="lin" valueType="num">
                                      <p:cBhvr>
                                        <p:cTn id="18"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xEl>
                                              <p:pRg st="8" end="8"/>
                                            </p:txEl>
                                          </p:spTgt>
                                        </p:tgtEl>
                                        <p:attrNameLst>
                                          <p:attrName>style.visibility</p:attrName>
                                        </p:attrNameLst>
                                      </p:cBhvr>
                                      <p:to>
                                        <p:strVal val="visible"/>
                                      </p:to>
                                    </p:set>
                                    <p:animEffect transition="in" filter="fade">
                                      <p:cBhvr>
                                        <p:cTn id="22" dur="1000"/>
                                        <p:tgtEl>
                                          <p:spTgt spid="10">
                                            <p:txEl>
                                              <p:pRg st="8" end="8"/>
                                            </p:txEl>
                                          </p:spTgt>
                                        </p:tgtEl>
                                      </p:cBhvr>
                                    </p:animEffect>
                                    <p:anim calcmode="lin" valueType="num">
                                      <p:cBhvr>
                                        <p:cTn id="23"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xEl>
                                              <p:pRg st="9" end="9"/>
                                            </p:txEl>
                                          </p:spTgt>
                                        </p:tgtEl>
                                        <p:attrNameLst>
                                          <p:attrName>style.visibility</p:attrName>
                                        </p:attrNameLst>
                                      </p:cBhvr>
                                      <p:to>
                                        <p:strVal val="visible"/>
                                      </p:to>
                                    </p:set>
                                    <p:animEffect transition="in" filter="fade">
                                      <p:cBhvr>
                                        <p:cTn id="27" dur="1000"/>
                                        <p:tgtEl>
                                          <p:spTgt spid="10">
                                            <p:txEl>
                                              <p:pRg st="9" end="9"/>
                                            </p:txEl>
                                          </p:spTgt>
                                        </p:tgtEl>
                                      </p:cBhvr>
                                    </p:animEffect>
                                    <p:anim calcmode="lin" valueType="num">
                                      <p:cBhvr>
                                        <p:cTn id="28"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10">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473333-673F-436E-BF8A-0F4113AF43D7}"/>
              </a:ext>
            </a:extLst>
          </p:cNvPr>
          <p:cNvSpPr/>
          <p:nvPr/>
        </p:nvSpPr>
        <p:spPr>
          <a:xfrm>
            <a:off x="0" y="136525"/>
            <a:ext cx="12192000" cy="1447184"/>
          </a:xfrm>
          <a:prstGeom prst="rect">
            <a:avLst/>
          </a:prstGeom>
          <a:solidFill>
            <a:srgbClr val="11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B19BAF2-DE32-408C-9C9D-78500295D00F}"/>
              </a:ext>
            </a:extLst>
          </p:cNvPr>
          <p:cNvSpPr>
            <a:spLocks noGrp="1"/>
          </p:cNvSpPr>
          <p:nvPr>
            <p:ph type="title"/>
          </p:nvPr>
        </p:nvSpPr>
        <p:spPr>
          <a:xfrm>
            <a:off x="838200" y="197335"/>
            <a:ext cx="10515600" cy="1325563"/>
          </a:xfrm>
        </p:spPr>
        <p:txBody>
          <a:bodyPr>
            <a:normAutofit/>
          </a:bodyPr>
          <a:lstStyle/>
          <a:p>
            <a:r>
              <a:rPr lang="en-US" sz="3200" dirty="0">
                <a:solidFill>
                  <a:schemeClr val="bg2"/>
                </a:solidFill>
                <a:latin typeface="Arial" panose="020B0604020202020204" pitchFamily="34" charset="0"/>
                <a:cs typeface="Arial" panose="020B0604020202020204" pitchFamily="34" charset="0"/>
              </a:rPr>
              <a:t>Determining Probation Conditions</a:t>
            </a:r>
          </a:p>
        </p:txBody>
      </p:sp>
      <p:sp>
        <p:nvSpPr>
          <p:cNvPr id="10" name="Content Placeholder 9">
            <a:extLst>
              <a:ext uri="{FF2B5EF4-FFF2-40B4-BE49-F238E27FC236}">
                <a16:creationId xmlns:a16="http://schemas.microsoft.com/office/drawing/2014/main" id="{71EDB24A-ED7E-4A28-83D9-95DA5307D854}"/>
              </a:ext>
            </a:extLst>
          </p:cNvPr>
          <p:cNvSpPr>
            <a:spLocks noGrp="1"/>
          </p:cNvSpPr>
          <p:nvPr>
            <p:ph idx="1"/>
          </p:nvPr>
        </p:nvSpPr>
        <p:spPr/>
        <p:txBody>
          <a:bodyPr>
            <a:normAutofit/>
          </a:bodyPr>
          <a:lstStyle/>
          <a:p>
            <a:pPr>
              <a:buFont typeface="Wingdings" panose="05000000000000000000" pitchFamily="2" charset="2"/>
              <a:buChar char="v"/>
            </a:pPr>
            <a:r>
              <a:rPr lang="en-US" sz="1800" b="1" dirty="0">
                <a:solidFill>
                  <a:srgbClr val="F1BE48"/>
                </a:solidFill>
                <a:latin typeface="Arial" panose="020B0604020202020204" pitchFamily="34" charset="0"/>
                <a:cs typeface="Arial" panose="020B0604020202020204" pitchFamily="34" charset="0"/>
              </a:rPr>
              <a:t>Adult Case Considerations:</a:t>
            </a:r>
          </a:p>
          <a:p>
            <a:pPr lvl="1">
              <a:buFont typeface="Wingdings" panose="05000000000000000000" pitchFamily="2" charset="2"/>
              <a:buChar char="§"/>
            </a:pPr>
            <a:r>
              <a:rPr lang="en-US" sz="1600" dirty="0">
                <a:latin typeface="Arial" panose="020B0604020202020204" pitchFamily="34" charset="0"/>
                <a:cs typeface="Arial" panose="020B0604020202020204" pitchFamily="34" charset="0"/>
              </a:rPr>
              <a:t>Law </a:t>
            </a:r>
          </a:p>
          <a:p>
            <a:pPr lvl="1">
              <a:buFont typeface="Wingdings" panose="05000000000000000000" pitchFamily="2" charset="2"/>
              <a:buChar char="§"/>
            </a:pPr>
            <a:r>
              <a:rPr lang="en-US" sz="1600" dirty="0">
                <a:latin typeface="Arial" panose="020B0604020202020204" pitchFamily="34" charset="0"/>
                <a:cs typeface="Arial" panose="020B0604020202020204" pitchFamily="34" charset="0"/>
              </a:rPr>
              <a:t>Offense</a:t>
            </a:r>
          </a:p>
          <a:p>
            <a:pPr lvl="1">
              <a:buFont typeface="Wingdings" panose="05000000000000000000" pitchFamily="2" charset="2"/>
              <a:buChar char="§"/>
            </a:pPr>
            <a:r>
              <a:rPr lang="en-US" sz="1600" dirty="0">
                <a:latin typeface="Arial" panose="020B0604020202020204" pitchFamily="34" charset="0"/>
                <a:cs typeface="Arial" panose="020B0604020202020204" pitchFamily="34" charset="0"/>
              </a:rPr>
              <a:t>Community Resources to address public safety</a:t>
            </a:r>
          </a:p>
          <a:p>
            <a:pPr lvl="1">
              <a:buFont typeface="Wingdings" panose="05000000000000000000" pitchFamily="2" charset="2"/>
              <a:buChar char="§"/>
            </a:pPr>
            <a:r>
              <a:rPr lang="en-US" sz="1600" dirty="0">
                <a:latin typeface="Arial" panose="020B0604020202020204" pitchFamily="34" charset="0"/>
                <a:cs typeface="Arial" panose="020B0604020202020204" pitchFamily="34" charset="0"/>
              </a:rPr>
              <a:t>Criminal History</a:t>
            </a:r>
          </a:p>
          <a:p>
            <a:pPr lvl="1">
              <a:buFont typeface="Wingdings" panose="05000000000000000000" pitchFamily="2" charset="2"/>
              <a:buChar char="§"/>
            </a:pPr>
            <a:r>
              <a:rPr lang="en-US" sz="1600" dirty="0">
                <a:latin typeface="Arial" panose="020B0604020202020204" pitchFamily="34" charset="0"/>
                <a:cs typeface="Arial" panose="020B0604020202020204" pitchFamily="34" charset="0"/>
              </a:rPr>
              <a:t>Restitution and Restorative Justice</a:t>
            </a:r>
          </a:p>
          <a:p>
            <a:pPr lvl="1">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a:buFont typeface="Wingdings" panose="05000000000000000000" pitchFamily="2" charset="2"/>
              <a:buChar char="v"/>
            </a:pPr>
            <a:r>
              <a:rPr lang="en-US" sz="1800" b="1" dirty="0">
                <a:solidFill>
                  <a:srgbClr val="F1BE48"/>
                </a:solidFill>
                <a:latin typeface="Arial" panose="020B0604020202020204" pitchFamily="34" charset="0"/>
                <a:cs typeface="Arial" panose="020B0604020202020204" pitchFamily="34" charset="0"/>
              </a:rPr>
              <a:t>Juvenile Case Considerations:</a:t>
            </a:r>
          </a:p>
          <a:p>
            <a:pPr lvl="1">
              <a:buFont typeface="Wingdings" panose="05000000000000000000" pitchFamily="2" charset="2"/>
              <a:buChar char="§"/>
            </a:pPr>
            <a:r>
              <a:rPr lang="en-US" sz="1600" b="1" dirty="0">
                <a:latin typeface="Arial" panose="020B0604020202020204" pitchFamily="34" charset="0"/>
                <a:cs typeface="Arial" panose="020B0604020202020204" pitchFamily="34" charset="0"/>
              </a:rPr>
              <a:t>Process</a:t>
            </a:r>
          </a:p>
          <a:p>
            <a:pPr lvl="2">
              <a:buFont typeface="Wingdings" panose="05000000000000000000" pitchFamily="2" charset="2"/>
              <a:buChar char="§"/>
            </a:pPr>
            <a:r>
              <a:rPr lang="en-US" sz="1600" b="1" dirty="0">
                <a:latin typeface="Arial" panose="020B0604020202020204" pitchFamily="34" charset="0"/>
                <a:cs typeface="Arial" panose="020B0604020202020204" pitchFamily="34" charset="0"/>
              </a:rPr>
              <a:t>PDR Requests: </a:t>
            </a:r>
            <a:r>
              <a:rPr lang="en-US" sz="1600" dirty="0">
                <a:latin typeface="Arial" panose="020B0604020202020204" pitchFamily="34" charset="0"/>
                <a:cs typeface="Arial" panose="020B0604020202020204" pitchFamily="34" charset="0"/>
              </a:rPr>
              <a:t>State, Defense or Court can request pre-dispositional report (PDR) from DJJ</a:t>
            </a:r>
          </a:p>
          <a:p>
            <a:pPr lvl="1">
              <a:buFont typeface="Wingdings" panose="05000000000000000000" pitchFamily="2" charset="2"/>
              <a:buChar char="§"/>
            </a:pPr>
            <a:r>
              <a:rPr lang="en-US" sz="1600" b="1" dirty="0">
                <a:latin typeface="Arial" panose="020B0604020202020204" pitchFamily="34" charset="0"/>
                <a:cs typeface="Arial" panose="020B0604020202020204" pitchFamily="34" charset="0"/>
              </a:rPr>
              <a:t>Standard Conditions: </a:t>
            </a:r>
            <a:r>
              <a:rPr lang="en-US" sz="1600" dirty="0">
                <a:latin typeface="Arial" panose="020B0604020202020204" pitchFamily="34" charset="0"/>
                <a:cs typeface="Arial" panose="020B0604020202020204" pitchFamily="34" charset="0"/>
              </a:rPr>
              <a:t>Curfew, school attendance or GED, obey household rules</a:t>
            </a:r>
          </a:p>
          <a:p>
            <a:pPr lvl="1">
              <a:buFont typeface="Wingdings" panose="05000000000000000000" pitchFamily="2" charset="2"/>
              <a:buChar char="§"/>
            </a:pPr>
            <a:r>
              <a:rPr lang="en-US" sz="1600" b="1" dirty="0">
                <a:latin typeface="Arial" panose="020B0604020202020204" pitchFamily="34" charset="0"/>
                <a:cs typeface="Arial" panose="020B0604020202020204" pitchFamily="34" charset="0"/>
              </a:rPr>
              <a:t>Additional Services guided by case facts and may include:</a:t>
            </a:r>
          </a:p>
          <a:p>
            <a:pPr lvl="2">
              <a:buFont typeface="Wingdings" panose="05000000000000000000" pitchFamily="2" charset="2"/>
              <a:buChar char="§"/>
            </a:pPr>
            <a:r>
              <a:rPr lang="en-US" sz="1400" dirty="0">
                <a:latin typeface="Arial" panose="020B0604020202020204" pitchFamily="34" charset="0"/>
                <a:cs typeface="Arial" panose="020B0604020202020204" pitchFamily="34" charset="0"/>
              </a:rPr>
              <a:t>Anger management class or individual counseling</a:t>
            </a:r>
          </a:p>
          <a:p>
            <a:pPr lvl="2">
              <a:buFont typeface="Wingdings" panose="05000000000000000000" pitchFamily="2" charset="2"/>
              <a:buChar char="§"/>
            </a:pPr>
            <a:r>
              <a:rPr lang="en-US" sz="1400" dirty="0">
                <a:latin typeface="Arial" panose="020B0604020202020204" pitchFamily="34" charset="0"/>
                <a:cs typeface="Arial" panose="020B0604020202020204" pitchFamily="34" charset="0"/>
              </a:rPr>
              <a:t>Grief counseling</a:t>
            </a:r>
          </a:p>
          <a:p>
            <a:pPr lvl="2">
              <a:buFont typeface="Wingdings" panose="05000000000000000000" pitchFamily="2" charset="2"/>
              <a:buChar char="§"/>
            </a:pPr>
            <a:r>
              <a:rPr lang="en-US" sz="1400" dirty="0">
                <a:latin typeface="Arial" panose="020B0604020202020204" pitchFamily="34" charset="0"/>
                <a:cs typeface="Arial" panose="020B0604020202020204" pitchFamily="34" charset="0"/>
              </a:rPr>
              <a:t>Letter of apology and no contact orders for victim crimes</a:t>
            </a:r>
          </a:p>
          <a:p>
            <a:pPr lvl="1">
              <a:buFont typeface="Wingdings" panose="05000000000000000000" pitchFamily="2" charset="2"/>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187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7" end="7"/>
                                            </p:txEl>
                                          </p:spTgt>
                                        </p:tgtEl>
                                        <p:attrNameLst>
                                          <p:attrName>style.visibility</p:attrName>
                                        </p:attrNameLst>
                                      </p:cBhvr>
                                      <p:to>
                                        <p:strVal val="visible"/>
                                      </p:to>
                                    </p:set>
                                    <p:animEffect transition="in" filter="fade">
                                      <p:cBhvr>
                                        <p:cTn id="7" dur="1000"/>
                                        <p:tgtEl>
                                          <p:spTgt spid="10">
                                            <p:txEl>
                                              <p:pRg st="7" end="7"/>
                                            </p:txEl>
                                          </p:spTgt>
                                        </p:tgtEl>
                                      </p:cBhvr>
                                    </p:animEffect>
                                    <p:anim calcmode="lin" valueType="num">
                                      <p:cBhvr>
                                        <p:cTn id="8"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8" end="8"/>
                                            </p:txEl>
                                          </p:spTgt>
                                        </p:tgtEl>
                                        <p:attrNameLst>
                                          <p:attrName>style.visibility</p:attrName>
                                        </p:attrNameLst>
                                      </p:cBhvr>
                                      <p:to>
                                        <p:strVal val="visible"/>
                                      </p:to>
                                    </p:set>
                                    <p:animEffect transition="in" filter="fade">
                                      <p:cBhvr>
                                        <p:cTn id="12" dur="1000"/>
                                        <p:tgtEl>
                                          <p:spTgt spid="10">
                                            <p:txEl>
                                              <p:pRg st="8" end="8"/>
                                            </p:txEl>
                                          </p:spTgt>
                                        </p:tgtEl>
                                      </p:cBhvr>
                                    </p:animEffect>
                                    <p:anim calcmode="lin" valueType="num">
                                      <p:cBhvr>
                                        <p:cTn id="13"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8" end="8"/>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9" end="9"/>
                                            </p:txEl>
                                          </p:spTgt>
                                        </p:tgtEl>
                                        <p:attrNameLst>
                                          <p:attrName>style.visibility</p:attrName>
                                        </p:attrNameLst>
                                      </p:cBhvr>
                                      <p:to>
                                        <p:strVal val="visible"/>
                                      </p:to>
                                    </p:set>
                                    <p:animEffect transition="in" filter="fade">
                                      <p:cBhvr>
                                        <p:cTn id="17" dur="1000"/>
                                        <p:tgtEl>
                                          <p:spTgt spid="10">
                                            <p:txEl>
                                              <p:pRg st="9" end="9"/>
                                            </p:txEl>
                                          </p:spTgt>
                                        </p:tgtEl>
                                      </p:cBhvr>
                                    </p:animEffect>
                                    <p:anim calcmode="lin" valueType="num">
                                      <p:cBhvr>
                                        <p:cTn id="18"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9" end="9"/>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xEl>
                                              <p:pRg st="10" end="10"/>
                                            </p:txEl>
                                          </p:spTgt>
                                        </p:tgtEl>
                                        <p:attrNameLst>
                                          <p:attrName>style.visibility</p:attrName>
                                        </p:attrNameLst>
                                      </p:cBhvr>
                                      <p:to>
                                        <p:strVal val="visible"/>
                                      </p:to>
                                    </p:set>
                                    <p:animEffect transition="in" filter="fade">
                                      <p:cBhvr>
                                        <p:cTn id="22" dur="1000"/>
                                        <p:tgtEl>
                                          <p:spTgt spid="10">
                                            <p:txEl>
                                              <p:pRg st="10" end="10"/>
                                            </p:txEl>
                                          </p:spTgt>
                                        </p:tgtEl>
                                      </p:cBhvr>
                                    </p:animEffect>
                                    <p:anim calcmode="lin" valueType="num">
                                      <p:cBhvr>
                                        <p:cTn id="23" dur="1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xEl>
                                              <p:pRg st="11" end="11"/>
                                            </p:txEl>
                                          </p:spTgt>
                                        </p:tgtEl>
                                        <p:attrNameLst>
                                          <p:attrName>style.visibility</p:attrName>
                                        </p:attrNameLst>
                                      </p:cBhvr>
                                      <p:to>
                                        <p:strVal val="visible"/>
                                      </p:to>
                                    </p:set>
                                    <p:animEffect transition="in" filter="fade">
                                      <p:cBhvr>
                                        <p:cTn id="29" dur="1000"/>
                                        <p:tgtEl>
                                          <p:spTgt spid="10">
                                            <p:txEl>
                                              <p:pRg st="11" end="11"/>
                                            </p:txEl>
                                          </p:spTgt>
                                        </p:tgtEl>
                                      </p:cBhvr>
                                    </p:animEffect>
                                    <p:anim calcmode="lin" valueType="num">
                                      <p:cBhvr>
                                        <p:cTn id="30" dur="1000" fill="hold"/>
                                        <p:tgtEl>
                                          <p:spTgt spid="10">
                                            <p:txEl>
                                              <p:pRg st="11" end="11"/>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11" end="1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
                                            <p:txEl>
                                              <p:pRg st="12" end="12"/>
                                            </p:txEl>
                                          </p:spTgt>
                                        </p:tgtEl>
                                        <p:attrNameLst>
                                          <p:attrName>style.visibility</p:attrName>
                                        </p:attrNameLst>
                                      </p:cBhvr>
                                      <p:to>
                                        <p:strVal val="visible"/>
                                      </p:to>
                                    </p:set>
                                    <p:animEffect transition="in" filter="fade">
                                      <p:cBhvr>
                                        <p:cTn id="34" dur="1000"/>
                                        <p:tgtEl>
                                          <p:spTgt spid="10">
                                            <p:txEl>
                                              <p:pRg st="12" end="12"/>
                                            </p:txEl>
                                          </p:spTgt>
                                        </p:tgtEl>
                                      </p:cBhvr>
                                    </p:animEffect>
                                    <p:anim calcmode="lin" valueType="num">
                                      <p:cBhvr>
                                        <p:cTn id="35" dur="1000" fill="hold"/>
                                        <p:tgtEl>
                                          <p:spTgt spid="10">
                                            <p:txEl>
                                              <p:pRg st="12" end="12"/>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12" end="12"/>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xEl>
                                              <p:pRg st="13" end="13"/>
                                            </p:txEl>
                                          </p:spTgt>
                                        </p:tgtEl>
                                        <p:attrNameLst>
                                          <p:attrName>style.visibility</p:attrName>
                                        </p:attrNameLst>
                                      </p:cBhvr>
                                      <p:to>
                                        <p:strVal val="visible"/>
                                      </p:to>
                                    </p:set>
                                    <p:animEffect transition="in" filter="fade">
                                      <p:cBhvr>
                                        <p:cTn id="39" dur="1000"/>
                                        <p:tgtEl>
                                          <p:spTgt spid="10">
                                            <p:txEl>
                                              <p:pRg st="13" end="13"/>
                                            </p:txEl>
                                          </p:spTgt>
                                        </p:tgtEl>
                                      </p:cBhvr>
                                    </p:animEffect>
                                    <p:anim calcmode="lin" valueType="num">
                                      <p:cBhvr>
                                        <p:cTn id="40" dur="1000" fill="hold"/>
                                        <p:tgtEl>
                                          <p:spTgt spid="10">
                                            <p:txEl>
                                              <p:pRg st="13" end="13"/>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13" end="1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xEl>
                                              <p:pRg st="14" end="14"/>
                                            </p:txEl>
                                          </p:spTgt>
                                        </p:tgtEl>
                                        <p:attrNameLst>
                                          <p:attrName>style.visibility</p:attrName>
                                        </p:attrNameLst>
                                      </p:cBhvr>
                                      <p:to>
                                        <p:strVal val="visible"/>
                                      </p:to>
                                    </p:set>
                                    <p:animEffect transition="in" filter="fade">
                                      <p:cBhvr>
                                        <p:cTn id="44" dur="1000"/>
                                        <p:tgtEl>
                                          <p:spTgt spid="10">
                                            <p:txEl>
                                              <p:pRg st="14" end="14"/>
                                            </p:txEl>
                                          </p:spTgt>
                                        </p:tgtEl>
                                      </p:cBhvr>
                                    </p:animEffect>
                                    <p:anim calcmode="lin" valueType="num">
                                      <p:cBhvr>
                                        <p:cTn id="45" dur="1000" fill="hold"/>
                                        <p:tgtEl>
                                          <p:spTgt spid="10">
                                            <p:txEl>
                                              <p:pRg st="14" end="14"/>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CD2E8F9-58D1-4130-B832-E8F17A5C6951}"/>
              </a:ext>
            </a:extLst>
          </p:cNvPr>
          <p:cNvSpPr/>
          <p:nvPr/>
        </p:nvSpPr>
        <p:spPr>
          <a:xfrm>
            <a:off x="0" y="136525"/>
            <a:ext cx="12192000" cy="1447184"/>
          </a:xfrm>
          <a:prstGeom prst="rect">
            <a:avLst/>
          </a:prstGeom>
          <a:solidFill>
            <a:srgbClr val="112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7BE0F-974B-4557-9FAA-80FD32493768}"/>
              </a:ext>
            </a:extLst>
          </p:cNvPr>
          <p:cNvSpPr>
            <a:spLocks noGrp="1"/>
          </p:cNvSpPr>
          <p:nvPr>
            <p:ph type="title"/>
          </p:nvPr>
        </p:nvSpPr>
        <p:spPr>
          <a:xfrm>
            <a:off x="838200" y="498852"/>
            <a:ext cx="10515600" cy="722530"/>
          </a:xfrm>
          <a:ln>
            <a:noFill/>
          </a:ln>
        </p:spPr>
        <p:txBody>
          <a:bodyPr anchor="ctr">
            <a:normAutofit/>
          </a:bodyPr>
          <a:lstStyle/>
          <a:p>
            <a:r>
              <a:rPr lang="en-US" sz="3200" dirty="0">
                <a:solidFill>
                  <a:schemeClr val="tx2"/>
                </a:solidFill>
                <a:latin typeface="Arial" panose="020B0604020202020204" pitchFamily="34" charset="0"/>
                <a:cs typeface="Arial" panose="020B0604020202020204" pitchFamily="34" charset="0"/>
              </a:rPr>
              <a:t>Probation Violations and Legal Consequences</a:t>
            </a:r>
          </a:p>
        </p:txBody>
      </p:sp>
      <p:sp>
        <p:nvSpPr>
          <p:cNvPr id="3" name="Content Placeholder 2">
            <a:extLst>
              <a:ext uri="{FF2B5EF4-FFF2-40B4-BE49-F238E27FC236}">
                <a16:creationId xmlns:a16="http://schemas.microsoft.com/office/drawing/2014/main" id="{6A812A5B-1549-4C82-B143-2D2EAE45B1E7}"/>
              </a:ext>
            </a:extLst>
          </p:cNvPr>
          <p:cNvSpPr>
            <a:spLocks noGrp="1"/>
          </p:cNvSpPr>
          <p:nvPr>
            <p:ph idx="1"/>
          </p:nvPr>
        </p:nvSpPr>
        <p:spPr/>
        <p:txBody>
          <a:bodyPr>
            <a:normAutofit/>
          </a:bodyPr>
          <a:lstStyle/>
          <a:p>
            <a:pPr marL="0" indent="0">
              <a:buNone/>
            </a:pPr>
            <a:r>
              <a:rPr lang="en-US" b="1" dirty="0">
                <a:solidFill>
                  <a:schemeClr val="bg1"/>
                </a:solidFill>
                <a:latin typeface="Arial" panose="020B0604020202020204" pitchFamily="34" charset="0"/>
                <a:cs typeface="Arial" panose="020B0604020202020204" pitchFamily="34" charset="0"/>
              </a:rPr>
              <a:t>Adult Violations</a:t>
            </a:r>
          </a:p>
          <a:p>
            <a:pPr marL="0" indent="0">
              <a:buNone/>
            </a:pPr>
            <a:endParaRPr lang="en-US" sz="1600" b="1" dirty="0">
              <a:solidFill>
                <a:srgbClr val="C69214"/>
              </a:solidFill>
              <a:latin typeface="Arial" panose="020B0604020202020204" pitchFamily="34" charset="0"/>
              <a:cs typeface="Arial" panose="020B0604020202020204" pitchFamily="34" charset="0"/>
            </a:endParaRPr>
          </a:p>
          <a:p>
            <a:pPr marL="0" indent="0">
              <a:buNone/>
            </a:pPr>
            <a:r>
              <a:rPr lang="en-US" sz="2000" b="1" dirty="0">
                <a:solidFill>
                  <a:srgbClr val="C69214"/>
                </a:solidFill>
                <a:latin typeface="Arial" panose="020B0604020202020204" pitchFamily="34" charset="0"/>
                <a:cs typeface="Arial" panose="020B0604020202020204" pitchFamily="34" charset="0"/>
              </a:rPr>
              <a:t>Technical Violations</a:t>
            </a:r>
          </a:p>
          <a:p>
            <a:pPr lvl="1">
              <a:buFont typeface="Wingdings" panose="05000000000000000000" pitchFamily="2" charset="2"/>
              <a:buChar char="§"/>
            </a:pPr>
            <a:r>
              <a:rPr lang="en-US" sz="1800" b="1" dirty="0">
                <a:latin typeface="Arial" panose="020B0604020202020204" pitchFamily="34" charset="0"/>
                <a:cs typeface="Arial" panose="020B0604020202020204" pitchFamily="34" charset="0"/>
              </a:rPr>
              <a:t>First-Time Offense: </a:t>
            </a:r>
            <a:r>
              <a:rPr lang="en-US" sz="1800" dirty="0">
                <a:latin typeface="Arial" panose="020B0604020202020204" pitchFamily="34" charset="0"/>
                <a:cs typeface="Arial" panose="020B0604020202020204" pitchFamily="34" charset="0"/>
              </a:rPr>
              <a:t>Max 90 days jail</a:t>
            </a: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Alternative Sanctions</a:t>
            </a:r>
          </a:p>
          <a:p>
            <a:pPr marL="457200" lvl="1" indent="0">
              <a:buNone/>
            </a:pPr>
            <a:endParaRPr lang="en-US" sz="1800" dirty="0">
              <a:latin typeface="Arial" panose="020B0604020202020204" pitchFamily="34" charset="0"/>
              <a:cs typeface="Arial" panose="020B0604020202020204" pitchFamily="34" charset="0"/>
            </a:endParaRPr>
          </a:p>
          <a:p>
            <a:pPr marL="0" indent="0">
              <a:buNone/>
            </a:pPr>
            <a:r>
              <a:rPr lang="en-US" sz="2000" b="1" dirty="0">
                <a:solidFill>
                  <a:srgbClr val="C69214"/>
                </a:solidFill>
                <a:latin typeface="Arial" panose="020B0604020202020204" pitchFamily="34" charset="0"/>
                <a:cs typeface="Arial" panose="020B0604020202020204" pitchFamily="34" charset="0"/>
              </a:rPr>
              <a:t>New Law Offense</a:t>
            </a:r>
          </a:p>
          <a:p>
            <a:pPr lvl="1">
              <a:buFont typeface="Wingdings" panose="05000000000000000000" pitchFamily="2" charset="2"/>
              <a:buChar char="§"/>
            </a:pPr>
            <a:r>
              <a:rPr lang="en-US" sz="1800" dirty="0">
                <a:latin typeface="Arial" panose="020B0604020202020204" pitchFamily="34" charset="0"/>
                <a:cs typeface="Arial" panose="020B0604020202020204" pitchFamily="34" charset="0"/>
              </a:rPr>
              <a:t>Jail time, community service, inpatient treatment or revocation with prison sentence.</a:t>
            </a:r>
          </a:p>
          <a:p>
            <a:pPr marL="457200" lvl="1" indent="0">
              <a:buNone/>
            </a:pPr>
            <a:endParaRPr lang="en-US" sz="1800" dirty="0">
              <a:latin typeface="Arial" panose="020B0604020202020204" pitchFamily="34" charset="0"/>
              <a:cs typeface="Arial" panose="020B0604020202020204" pitchFamily="34" charset="0"/>
            </a:endParaRPr>
          </a:p>
          <a:p>
            <a:pPr marL="0" indent="0">
              <a:buNone/>
            </a:pPr>
            <a:r>
              <a:rPr lang="en-US" sz="2000" b="1" dirty="0">
                <a:solidFill>
                  <a:srgbClr val="C69214"/>
                </a:solidFill>
                <a:latin typeface="Arial" panose="020B0604020202020204" pitchFamily="34" charset="0"/>
                <a:cs typeface="Arial" panose="020B0604020202020204" pitchFamily="34" charset="0"/>
              </a:rPr>
              <a:t>Violent Felony Offender of Special Concern</a:t>
            </a:r>
            <a:endParaRPr lang="en-US" sz="2000" dirty="0">
              <a:solidFill>
                <a:srgbClr val="C69214"/>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1800" b="1" dirty="0">
                <a:latin typeface="Arial" panose="020B0604020202020204" pitchFamily="34" charset="0"/>
                <a:cs typeface="Arial" panose="020B0604020202020204" pitchFamily="34" charset="0"/>
              </a:rPr>
              <a:t>No</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Bond: </a:t>
            </a:r>
            <a:r>
              <a:rPr lang="en-US" sz="1800" dirty="0">
                <a:latin typeface="Arial" panose="020B0604020202020204" pitchFamily="34" charset="0"/>
                <a:cs typeface="Arial" panose="020B0604020202020204" pitchFamily="34" charset="0"/>
              </a:rPr>
              <a:t>Must remain in jail until resolution and danger hearing. </a:t>
            </a:r>
          </a:p>
          <a:p>
            <a:pPr lvl="1">
              <a:buFont typeface="Wingdings" panose="05000000000000000000" pitchFamily="2" charset="2"/>
              <a:buChar char="§"/>
            </a:pPr>
            <a:r>
              <a:rPr lang="en-US" sz="1800" b="1" dirty="0">
                <a:latin typeface="Arial" panose="020B0604020202020204" pitchFamily="34" charset="0"/>
                <a:cs typeface="Arial" panose="020B0604020202020204" pitchFamily="34" charset="0"/>
              </a:rPr>
              <a:t>Maximum Sentence: </a:t>
            </a:r>
            <a:r>
              <a:rPr lang="en-US" sz="1800" dirty="0">
                <a:latin typeface="Arial" panose="020B0604020202020204" pitchFamily="34" charset="0"/>
                <a:cs typeface="Arial" panose="020B0604020202020204" pitchFamily="34" charset="0"/>
              </a:rPr>
              <a:t>If found dangerous, receive max prison sentence.</a:t>
            </a:r>
          </a:p>
        </p:txBody>
      </p:sp>
      <p:sp>
        <p:nvSpPr>
          <p:cNvPr id="4" name="Slide Number Placeholder 3">
            <a:extLst>
              <a:ext uri="{FF2B5EF4-FFF2-40B4-BE49-F238E27FC236}">
                <a16:creationId xmlns:a16="http://schemas.microsoft.com/office/drawing/2014/main" id="{8F877659-5FB3-4771-BFD2-B00A51D32410}"/>
              </a:ext>
            </a:extLst>
          </p:cNvPr>
          <p:cNvSpPr>
            <a:spLocks noGrp="1"/>
          </p:cNvSpPr>
          <p:nvPr>
            <p:ph type="sldNum" sz="quarter" idx="12"/>
          </p:nvPr>
        </p:nvSpPr>
        <p:spPr/>
        <p:txBody>
          <a:bodyPr/>
          <a:lstStyle/>
          <a:p>
            <a:fld id="{852BFB1A-C646-44EB-A6C1-574F9DD05C23}" type="slidenum">
              <a:rPr lang="en-US" smtClean="0">
                <a:latin typeface="Arial" panose="020B0604020202020204" pitchFamily="34" charset="0"/>
                <a:cs typeface="Arial" panose="020B0604020202020204" pitchFamily="34" charset="0"/>
              </a:rPr>
              <a:t>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859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fade">
                                      <p:cBhvr>
                                        <p:cTn id="18" dur="500"/>
                                        <p:tgtEl>
                                          <p:spTgt spid="3">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fade">
                                      <p:cBhvr>
                                        <p:cTn id="21"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D0231D7C-5910-46B1-8EF2-98B0DBF87F50}"/>
    </a:ext>
  </a:extLst>
</a:theme>
</file>

<file path=ppt/theme/theme10.xml><?xml version="1.0" encoding="utf-8"?>
<a:theme xmlns:a="http://schemas.openxmlformats.org/drawingml/2006/main" name="5_Custom Design">
  <a:themeElements>
    <a:clrScheme name="SAO9">
      <a:dk1>
        <a:srgbClr val="FFFFFF"/>
      </a:dk1>
      <a:lt1>
        <a:srgbClr val="FFFFFF"/>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0C2031FF-33EE-4495-9AC0-1DDB9C8A8B92}"/>
    </a:ext>
  </a:extLst>
</a:theme>
</file>

<file path=ppt/theme/theme11.xml><?xml version="1.0" encoding="utf-8"?>
<a:theme xmlns:a="http://schemas.openxmlformats.org/drawingml/2006/main" name="7_Custom Design">
  <a:themeElements>
    <a:clrScheme name="SAO9">
      <a:dk1>
        <a:srgbClr val="FFFFFF"/>
      </a:dk1>
      <a:lt1>
        <a:srgbClr val="FFFFFF"/>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12.xml><?xml version="1.0" encoding="utf-8"?>
<a:theme xmlns:a="http://schemas.openxmlformats.org/drawingml/2006/main" name="8_Custom Design">
  <a:themeElements>
    <a:clrScheme name="SAO9">
      <a:dk1>
        <a:srgbClr val="FFFFFF"/>
      </a:dk1>
      <a:lt1>
        <a:srgbClr val="FFFFFF"/>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13.xml><?xml version="1.0" encoding="utf-8"?>
<a:theme xmlns:a="http://schemas.openxmlformats.org/drawingml/2006/main" name="9_Custom Design">
  <a:themeElements>
    <a:clrScheme name="SAO9">
      <a:dk1>
        <a:srgbClr val="FFFFFF"/>
      </a:dk1>
      <a:lt1>
        <a:srgbClr val="FFFFFF"/>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14.xml><?xml version="1.0" encoding="utf-8"?>
<a:theme xmlns:a="http://schemas.openxmlformats.org/drawingml/2006/main" name="10_Custom Design">
  <a:themeElements>
    <a:clrScheme name="SAO9">
      <a:dk1>
        <a:srgbClr val="FFFFFF"/>
      </a:dk1>
      <a:lt1>
        <a:srgbClr val="FFFFFF"/>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15.xml><?xml version="1.0" encoding="utf-8"?>
<a:theme xmlns:a="http://schemas.openxmlformats.org/drawingml/2006/main" name="11_Custom Design">
  <a:themeElements>
    <a:clrScheme name="SAO9 2">
      <a:dk1>
        <a:srgbClr val="0C2340"/>
      </a:dk1>
      <a:lt1>
        <a:srgbClr val="0C2340"/>
      </a:lt1>
      <a:dk2>
        <a:srgbClr val="FFFFFF"/>
      </a:dk2>
      <a:lt2>
        <a:srgbClr val="FFFFFF"/>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16.xml><?xml version="1.0" encoding="utf-8"?>
<a:theme xmlns:a="http://schemas.openxmlformats.org/drawingml/2006/main" name="12_Custom Design">
  <a:themeElements>
    <a:clrScheme name="SAO9 2">
      <a:dk1>
        <a:srgbClr val="0C2340"/>
      </a:dk1>
      <a:lt1>
        <a:srgbClr val="0C2340"/>
      </a:lt1>
      <a:dk2>
        <a:srgbClr val="FFFFFF"/>
      </a:dk2>
      <a:lt2>
        <a:srgbClr val="FFFFFF"/>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17.xml><?xml version="1.0" encoding="utf-8"?>
<a:theme xmlns:a="http://schemas.openxmlformats.org/drawingml/2006/main" name="13_Custom Design">
  <a:themeElements>
    <a:clrScheme name="SAO9 2">
      <a:dk1>
        <a:srgbClr val="0C2340"/>
      </a:dk1>
      <a:lt1>
        <a:srgbClr val="0C2340"/>
      </a:lt1>
      <a:dk2>
        <a:srgbClr val="FFFFFF"/>
      </a:dk2>
      <a:lt2>
        <a:srgbClr val="FFFFFF"/>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18.xml><?xml version="1.0" encoding="utf-8"?>
<a:theme xmlns:a="http://schemas.openxmlformats.org/drawingml/2006/main" name="14_Custom Design">
  <a:themeElements>
    <a:clrScheme name="SAO9 2">
      <a:dk1>
        <a:srgbClr val="0C2340"/>
      </a:dk1>
      <a:lt1>
        <a:srgbClr val="0C2340"/>
      </a:lt1>
      <a:dk2>
        <a:srgbClr val="FFFFFF"/>
      </a:dk2>
      <a:lt2>
        <a:srgbClr val="FFFFFF"/>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19.xml><?xml version="1.0" encoding="utf-8"?>
<a:theme xmlns:a="http://schemas.openxmlformats.org/drawingml/2006/main" name="15_Custom Design">
  <a:themeElements>
    <a:clrScheme name="SAO9 2">
      <a:dk1>
        <a:srgbClr val="0C2340"/>
      </a:dk1>
      <a:lt1>
        <a:srgbClr val="0C2340"/>
      </a:lt1>
      <a:dk2>
        <a:srgbClr val="FFFFFF"/>
      </a:dk2>
      <a:lt2>
        <a:srgbClr val="FFFFFF"/>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2.xml><?xml version="1.0" encoding="utf-8"?>
<a:theme xmlns:a="http://schemas.openxmlformats.org/drawingml/2006/main" name="2_Office Theme">
  <a:themeElements>
    <a:clrScheme name="SAO9 2">
      <a:dk1>
        <a:srgbClr val="0C2340"/>
      </a:dk1>
      <a:lt1>
        <a:srgbClr val="0C2340"/>
      </a:lt1>
      <a:dk2>
        <a:srgbClr val="FFFFFF"/>
      </a:dk2>
      <a:lt2>
        <a:srgbClr val="FFFFFF"/>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D0231D7C-5910-46B1-8EF2-98B0DBF87F50}"/>
    </a:ext>
  </a:extLst>
</a:theme>
</file>

<file path=ppt/theme/theme20.xml><?xml version="1.0" encoding="utf-8"?>
<a:theme xmlns:a="http://schemas.openxmlformats.org/drawingml/2006/main" name="16_Custom Design">
  <a:themeElements>
    <a:clrScheme name="SAO9 2">
      <a:dk1>
        <a:srgbClr val="0C2340"/>
      </a:dk1>
      <a:lt1>
        <a:srgbClr val="0C2340"/>
      </a:lt1>
      <a:dk2>
        <a:srgbClr val="FFFFFF"/>
      </a:dk2>
      <a:lt2>
        <a:srgbClr val="FFFFFF"/>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21.xml><?xml version="1.0" encoding="utf-8"?>
<a:theme xmlns:a="http://schemas.openxmlformats.org/drawingml/2006/main" name="17_Custom Design">
  <a:themeElements>
    <a:clrScheme name="SAO9 2">
      <a:dk1>
        <a:srgbClr val="0C2340"/>
      </a:dk1>
      <a:lt1>
        <a:srgbClr val="0C2340"/>
      </a:lt1>
      <a:dk2>
        <a:srgbClr val="FFFFFF"/>
      </a:dk2>
      <a:lt2>
        <a:srgbClr val="FFFFFF"/>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22.xml><?xml version="1.0" encoding="utf-8"?>
<a:theme xmlns:a="http://schemas.openxmlformats.org/drawingml/2006/main" name="18_Custom Design">
  <a:themeElements>
    <a:clrScheme name="SAO9 2">
      <a:dk1>
        <a:srgbClr val="0C2340"/>
      </a:dk1>
      <a:lt1>
        <a:srgbClr val="0C2340"/>
      </a:lt1>
      <a:dk2>
        <a:srgbClr val="FFFFFF"/>
      </a:dk2>
      <a:lt2>
        <a:srgbClr val="FFFFFF"/>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ABF2BD3C-22CB-419B-BDFE-0F7B2FCC331C}"/>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SAO9 2">
      <a:dk1>
        <a:srgbClr val="0C2340"/>
      </a:dk1>
      <a:lt1>
        <a:srgbClr val="0C2340"/>
      </a:lt1>
      <a:dk2>
        <a:srgbClr val="FFFFFF"/>
      </a:dk2>
      <a:lt2>
        <a:srgbClr val="FFFFFF"/>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D0231D7C-5910-46B1-8EF2-98B0DBF87F50}"/>
    </a:ext>
  </a:extLst>
</a:theme>
</file>

<file path=ppt/theme/theme4.xml><?xml version="1.0" encoding="utf-8"?>
<a:theme xmlns:a="http://schemas.openxmlformats.org/drawingml/2006/main" name="Custom Design">
  <a:themeElements>
    <a:clrScheme name="SAO9">
      <a:dk1>
        <a:srgbClr val="FFFFFF"/>
      </a:dk1>
      <a:lt1>
        <a:srgbClr val="FFD872"/>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0900E4C5-DE02-45BF-821C-DDAC91A9D8B7}"/>
    </a:ext>
  </a:extLst>
</a:theme>
</file>

<file path=ppt/theme/theme5.xml><?xml version="1.0" encoding="utf-8"?>
<a:theme xmlns:a="http://schemas.openxmlformats.org/drawingml/2006/main" name="1_Custom Design">
  <a:themeElements>
    <a:clrScheme name="SAO9">
      <a:dk1>
        <a:srgbClr val="FFFFFF"/>
      </a:dk1>
      <a:lt1>
        <a:srgbClr val="FFFFFF"/>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6D023596-879F-4F77-8976-560B7116E2F1}"/>
    </a:ext>
  </a:extLst>
</a:theme>
</file>

<file path=ppt/theme/theme6.xml><?xml version="1.0" encoding="utf-8"?>
<a:theme xmlns:a="http://schemas.openxmlformats.org/drawingml/2006/main" name="2_Custom Design">
  <a:themeElements>
    <a:clrScheme name="SAO9">
      <a:dk1>
        <a:srgbClr val="FFFFFF"/>
      </a:dk1>
      <a:lt1>
        <a:srgbClr val="FFFFFF"/>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896ED9CE-CD4A-460D-8E70-B6912B521069}"/>
    </a:ext>
  </a:extLst>
</a:theme>
</file>

<file path=ppt/theme/theme7.xml><?xml version="1.0" encoding="utf-8"?>
<a:theme xmlns:a="http://schemas.openxmlformats.org/drawingml/2006/main" name="6_Custom Design">
  <a:themeElements>
    <a:clrScheme name="SAO9">
      <a:dk1>
        <a:srgbClr val="FFFFFF"/>
      </a:dk1>
      <a:lt1>
        <a:srgbClr val="FFFFFF"/>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0334BFC7-4098-4BDE-93F2-AABDAB5F81A1}"/>
    </a:ext>
  </a:extLst>
</a:theme>
</file>

<file path=ppt/theme/theme8.xml><?xml version="1.0" encoding="utf-8"?>
<a:theme xmlns:a="http://schemas.openxmlformats.org/drawingml/2006/main" name="3_Custom Design">
  <a:themeElements>
    <a:clrScheme name="SAO9">
      <a:dk1>
        <a:srgbClr val="FFFFFF"/>
      </a:dk1>
      <a:lt1>
        <a:srgbClr val="FFFFFF"/>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5F05B6E4-DB65-4651-A969-AC569F47CD2B}"/>
    </a:ext>
  </a:extLst>
</a:theme>
</file>

<file path=ppt/theme/theme9.xml><?xml version="1.0" encoding="utf-8"?>
<a:theme xmlns:a="http://schemas.openxmlformats.org/drawingml/2006/main" name="4_Custom Design">
  <a:themeElements>
    <a:clrScheme name="SAO9">
      <a:dk1>
        <a:srgbClr val="FFFFFF"/>
      </a:dk1>
      <a:lt1>
        <a:srgbClr val="FFFFFF"/>
      </a:lt1>
      <a:dk2>
        <a:srgbClr val="0C2340"/>
      </a:dk2>
      <a:lt2>
        <a:srgbClr val="FFC845"/>
      </a:lt2>
      <a:accent1>
        <a:srgbClr val="C69214"/>
      </a:accent1>
      <a:accent2>
        <a:srgbClr val="FFD872"/>
      </a:accent2>
      <a:accent3>
        <a:srgbClr val="FFFFFF"/>
      </a:accent3>
      <a:accent4>
        <a:srgbClr val="FFFFFF"/>
      </a:accent4>
      <a:accent5>
        <a:srgbClr val="AD841F"/>
      </a:accent5>
      <a:accent6>
        <a:srgbClr val="FFFFFF"/>
      </a:accent6>
      <a:hlink>
        <a:srgbClr val="0563C1"/>
      </a:hlink>
      <a:folHlink>
        <a:srgbClr val="0070C0"/>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id="{1F309A9F-CDAC-4FA8-8E8B-FF7C03740F5E}" vid="{325A6FFA-6B47-42C2-9C30-430E5AECAAF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00327FD9F5D249B255DB0EB0698555" ma:contentTypeVersion="16" ma:contentTypeDescription="Create a new document." ma:contentTypeScope="" ma:versionID="9ca03b39fbe308809e50406d0fcc3a08">
  <xsd:schema xmlns:xsd="http://www.w3.org/2001/XMLSchema" xmlns:xs="http://www.w3.org/2001/XMLSchema" xmlns:p="http://schemas.microsoft.com/office/2006/metadata/properties" xmlns:ns3="b1b0e75f-f728-48c2-9310-aee2747d4344" xmlns:ns4="8299df2c-860a-48fc-840e-81784a2661b2" targetNamespace="http://schemas.microsoft.com/office/2006/metadata/properties" ma:root="true" ma:fieldsID="0349dcc1910012be442f3ee791224b70" ns3:_="" ns4:_="">
    <xsd:import namespace="b1b0e75f-f728-48c2-9310-aee2747d4344"/>
    <xsd:import namespace="8299df2c-860a-48fc-840e-81784a2661b2"/>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SystemTags" minOccurs="0"/>
                <xsd:element ref="ns3:MediaServiceDateTaken" minOccurs="0"/>
                <xsd:element ref="ns3:MediaLengthInSecond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b0e75f-f728-48c2-9310-aee2747d4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9df2c-860a-48fc-840e-81784a2661b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1b0e75f-f728-48c2-9310-aee2747d4344" xsi:nil="true"/>
  </documentManagement>
</p:properties>
</file>

<file path=customXml/itemProps1.xml><?xml version="1.0" encoding="utf-8"?>
<ds:datastoreItem xmlns:ds="http://schemas.openxmlformats.org/officeDocument/2006/customXml" ds:itemID="{CF4EF041-C832-4EAC-8A58-2C35618DCD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b0e75f-f728-48c2-9310-aee2747d4344"/>
    <ds:schemaRef ds:uri="8299df2c-860a-48fc-840e-81784a2661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41BB60-CCE9-4B6A-8384-CF54EA34D96B}">
  <ds:schemaRefs>
    <ds:schemaRef ds:uri="http://schemas.microsoft.com/sharepoint/v3/contenttype/forms"/>
  </ds:schemaRefs>
</ds:datastoreItem>
</file>

<file path=customXml/itemProps3.xml><?xml version="1.0" encoding="utf-8"?>
<ds:datastoreItem xmlns:ds="http://schemas.openxmlformats.org/officeDocument/2006/customXml" ds:itemID="{CE029800-BEA2-4CA3-A6DD-3759928AC926}">
  <ds:schemaRefs>
    <ds:schemaRef ds:uri="8299df2c-860a-48fc-840e-81784a2661b2"/>
    <ds:schemaRef ds:uri="http://purl.org/dc/elements/1.1/"/>
    <ds:schemaRef ds:uri="http://schemas.microsoft.com/office/2006/metadata/properties"/>
    <ds:schemaRef ds:uri="http://purl.org/dc/terms/"/>
    <ds:schemaRef ds:uri="http://schemas.openxmlformats.org/package/2006/metadata/core-properties"/>
    <ds:schemaRef ds:uri="b1b0e75f-f728-48c2-9310-aee2747d4344"/>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3359</TotalTime>
  <Words>876</Words>
  <Application>Microsoft Office PowerPoint</Application>
  <PresentationFormat>Widescreen</PresentationFormat>
  <Paragraphs>175</Paragraphs>
  <Slides>13</Slides>
  <Notes>1</Notes>
  <HiddenSlides>0</HiddenSlides>
  <MMClips>0</MMClips>
  <ScaleCrop>false</ScaleCrop>
  <HeadingPairs>
    <vt:vector size="6" baseType="variant">
      <vt:variant>
        <vt:lpstr>Fonts Used</vt:lpstr>
      </vt:variant>
      <vt:variant>
        <vt:i4>5</vt:i4>
      </vt:variant>
      <vt:variant>
        <vt:lpstr>Theme</vt:lpstr>
      </vt:variant>
      <vt:variant>
        <vt:i4>22</vt:i4>
      </vt:variant>
      <vt:variant>
        <vt:lpstr>Slide Titles</vt:lpstr>
      </vt:variant>
      <vt:variant>
        <vt:i4>13</vt:i4>
      </vt:variant>
    </vt:vector>
  </HeadingPairs>
  <TitlesOfParts>
    <vt:vector size="40" baseType="lpstr">
      <vt:lpstr>Arial</vt:lpstr>
      <vt:lpstr>Calibri</vt:lpstr>
      <vt:lpstr>Georgia</vt:lpstr>
      <vt:lpstr>Times New Roman</vt:lpstr>
      <vt:lpstr>Wingdings</vt:lpstr>
      <vt:lpstr>1_Office Theme</vt:lpstr>
      <vt:lpstr>2_Office Theme</vt:lpstr>
      <vt:lpstr>3_Office Theme</vt:lpstr>
      <vt:lpstr>Custom Design</vt:lpstr>
      <vt:lpstr>1_Custom Design</vt:lpstr>
      <vt:lpstr>2_Custom Design</vt:lpstr>
      <vt:lpstr>6_Custom Design</vt:lpstr>
      <vt:lpstr>3_Custom Design</vt:lpstr>
      <vt:lpstr>4_Custom Design</vt:lpstr>
      <vt:lpstr>5_Custom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Probation Law Class</vt:lpstr>
      <vt:lpstr>Balancing Rehabilitation &amp; Public Safety</vt:lpstr>
      <vt:lpstr>Community Partnerships</vt:lpstr>
      <vt:lpstr>Supporting Probation Success</vt:lpstr>
      <vt:lpstr>Mental Health or Substance Abuse Cases</vt:lpstr>
      <vt:lpstr>Mental Health or Substance Abuse Cases</vt:lpstr>
      <vt:lpstr>Factors for Recommending Probation</vt:lpstr>
      <vt:lpstr>Determining Probation Conditions</vt:lpstr>
      <vt:lpstr>Probation Violations and Legal Consequences</vt:lpstr>
      <vt:lpstr>Probation Violations and Legal Consequences</vt:lpstr>
      <vt:lpstr>State Attorney’s Role in Probation Revocation</vt:lpstr>
      <vt:lpstr>Probation Law Changes</vt:lpstr>
      <vt:lpstr>Insights for Defense Attorney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 Jury Procedure for Law Enforcement Deadly Use of Force</dc:title>
  <dc:creator>Perez, Mario</dc:creator>
  <cp:lastModifiedBy>Bain, Andrew</cp:lastModifiedBy>
  <cp:revision>9</cp:revision>
  <cp:lastPrinted>2023-09-13T20:06:10Z</cp:lastPrinted>
  <dcterms:created xsi:type="dcterms:W3CDTF">2023-09-12T12:39:42Z</dcterms:created>
  <dcterms:modified xsi:type="dcterms:W3CDTF">2024-06-27T19:24:06Z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0x0101008D00327FD9F5D249B255DB0EB0698555</vt:lpwstr>
  </property>
</Properties>
</file>