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AE9_52FFE511.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4"/>
  </p:notesMasterIdLst>
  <p:sldIdLst>
    <p:sldId id="2909" r:id="rId5"/>
    <p:sldId id="296" r:id="rId6"/>
    <p:sldId id="2902" r:id="rId7"/>
    <p:sldId id="2901" r:id="rId8"/>
    <p:sldId id="2930" r:id="rId9"/>
    <p:sldId id="263" r:id="rId10"/>
    <p:sldId id="264" r:id="rId11"/>
    <p:sldId id="285" r:id="rId12"/>
    <p:sldId id="268" r:id="rId13"/>
    <p:sldId id="280" r:id="rId14"/>
    <p:sldId id="2852" r:id="rId15"/>
    <p:sldId id="278" r:id="rId16"/>
    <p:sldId id="2927" r:id="rId17"/>
    <p:sldId id="276" r:id="rId18"/>
    <p:sldId id="294" r:id="rId19"/>
    <p:sldId id="269" r:id="rId20"/>
    <p:sldId id="2906" r:id="rId21"/>
    <p:sldId id="2928" r:id="rId22"/>
    <p:sldId id="2921" r:id="rId23"/>
    <p:sldId id="2926" r:id="rId24"/>
    <p:sldId id="295" r:id="rId25"/>
    <p:sldId id="2793" r:id="rId26"/>
    <p:sldId id="2929" r:id="rId27"/>
    <p:sldId id="2918" r:id="rId28"/>
    <p:sldId id="2923" r:id="rId29"/>
    <p:sldId id="2925" r:id="rId30"/>
    <p:sldId id="293" r:id="rId31"/>
    <p:sldId id="2907" r:id="rId32"/>
    <p:sldId id="27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8FA892-9AEC-77EC-A2E4-65CBF70BE1F5}" name="Steven K. Samra" initials="SKS" userId="S::ssamra@c4innovates.com::22da861e-8e77-4ee6-abfb-2dcb4851e4b4" providerId="AD"/>
  <p188:author id="{776D7CDB-9853-F90D-4E44-419DB27B2034}" name="Guest User" initials="GU" userId="S::urn:spo:anon#03034121721c8eae769d4ca63676c09b266db4f24aa51e2bb4bf71efb129fd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1" autoAdjust="0"/>
    <p:restoredTop sz="75563" autoAdjust="0"/>
  </p:normalViewPr>
  <p:slideViewPr>
    <p:cSldViewPr>
      <p:cViewPr varScale="1">
        <p:scale>
          <a:sx n="85" d="100"/>
          <a:sy n="85" d="100"/>
        </p:scale>
        <p:origin x="2064"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39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AE9_52FFE511.xml><?xml version="1.0" encoding="utf-8"?>
<p188:cmLst xmlns:a="http://schemas.openxmlformats.org/drawingml/2006/main" xmlns:r="http://schemas.openxmlformats.org/officeDocument/2006/relationships" xmlns:p188="http://schemas.microsoft.com/office/powerpoint/2018/8/main">
  <p188:cm id="{7A8598CF-2834-4A9B-BECE-154968F9E548}" authorId="{776D7CDB-9853-F90D-4E44-419DB27B2034}" created="2022-09-17T16:02:37.352">
    <pc:sldMkLst xmlns:pc="http://schemas.microsoft.com/office/powerpoint/2013/main/command">
      <pc:docMk/>
      <pc:sldMk cId="1392502033" sldId="2793"/>
    </pc:sldMkLst>
    <p188:replyLst>
      <p188:reply id="{AB907DFD-0BB6-4D1A-8658-0B44953DEC7F}" authorId="{776D7CDB-9853-F90D-4E44-419DB27B2034}" created="2022-09-17T16:40:50.564">
        <p188:txBody>
          <a:bodyPr/>
          <a:lstStyle/>
          <a:p>
            <a:r>
              <a:rPr lang="en-US"/>
              <a:t>This thing is being really difficult to add speaker notes. I think I got what i needed.  I have to go to recovery fest now. We are tabling an event there. I will get back on this in the morning. looking good though!</a:t>
            </a:r>
          </a:p>
        </p188:txBody>
      </p188:reply>
      <p188:reply id="{37BA63C4-702D-4762-850B-F2251A134A60}" authorId="{776D7CDB-9853-F90D-4E44-419DB27B2034}" created="2022-09-18T14:38:02.077">
        <p188:txBody>
          <a:bodyPr/>
          <a:lstStyle/>
          <a:p>
            <a:r>
              <a:rPr lang="en-US"/>
              <a:t>I will take this one</a:t>
            </a:r>
          </a:p>
        </p188:txBody>
      </p188:reply>
      <p188:reply id="{02E73339-C51E-495C-B2C6-A77073258006}" authorId="{858FA892-9AEC-77EC-A2E4-65CBF70BE1F5}" created="2022-09-19T17:39:23.635">
        <p188:txBody>
          <a:bodyPr/>
          <a:lstStyle/>
          <a:p>
            <a:r>
              <a:rPr lang="en-US"/>
              <a:t>GREAT! </a:t>
            </a:r>
          </a:p>
        </p188:txBody>
      </p188:reply>
    </p188:replyLst>
    <p188:txBody>
      <a:bodyPr/>
      <a:lstStyle/>
      <a:p>
        <a:r>
          <a:rPr lang="en-US"/>
          <a:t>building the relationship will go here.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4545C-2908-4927-AEB4-F27B5A1883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2A397B7-3D45-4236-8468-6073E2510997}">
      <dgm:prSet custT="1"/>
      <dgm:spPr/>
      <dgm:t>
        <a:bodyPr/>
        <a:lstStyle/>
        <a:p>
          <a:r>
            <a:rPr lang="en-US" sz="1400" dirty="0"/>
            <a:t>In 2023 Community Corrections supervised 145,000+ offenders</a:t>
          </a:r>
        </a:p>
      </dgm:t>
    </dgm:pt>
    <dgm:pt modelId="{6B111816-DD2F-479D-839B-BD9C25C3D493}" type="parTrans" cxnId="{016F1309-1AB1-4B58-A78F-361860A44CC6}">
      <dgm:prSet/>
      <dgm:spPr/>
      <dgm:t>
        <a:bodyPr/>
        <a:lstStyle/>
        <a:p>
          <a:endParaRPr lang="en-US"/>
        </a:p>
      </dgm:t>
    </dgm:pt>
    <dgm:pt modelId="{F01A7764-3323-46EE-AF25-B6C466208A07}" type="sibTrans" cxnId="{016F1309-1AB1-4B58-A78F-361860A44CC6}">
      <dgm:prSet/>
      <dgm:spPr/>
      <dgm:t>
        <a:bodyPr/>
        <a:lstStyle/>
        <a:p>
          <a:endParaRPr lang="en-US"/>
        </a:p>
      </dgm:t>
    </dgm:pt>
    <dgm:pt modelId="{AEC975AE-BE86-4FA8-83BA-ACCA8600435C}">
      <dgm:prSet custT="1"/>
      <dgm:spPr/>
      <dgm:t>
        <a:bodyPr/>
        <a:lstStyle/>
        <a:p>
          <a:r>
            <a:rPr lang="en-US" sz="1400" dirty="0"/>
            <a:t>Offenders supervised by probation officers in 130 offices across Florida </a:t>
          </a:r>
        </a:p>
      </dgm:t>
    </dgm:pt>
    <dgm:pt modelId="{2B20B6BC-4BBC-410D-B282-37736983ABFF}" type="parTrans" cxnId="{EDD20E63-B8A7-4CA7-9780-C1F99B3EFCA1}">
      <dgm:prSet/>
      <dgm:spPr/>
      <dgm:t>
        <a:bodyPr/>
        <a:lstStyle/>
        <a:p>
          <a:endParaRPr lang="en-US"/>
        </a:p>
      </dgm:t>
    </dgm:pt>
    <dgm:pt modelId="{36CAB3B6-340D-4A2B-85FC-C3BA0CFD3F2F}" type="sibTrans" cxnId="{EDD20E63-B8A7-4CA7-9780-C1F99B3EFCA1}">
      <dgm:prSet/>
      <dgm:spPr/>
      <dgm:t>
        <a:bodyPr/>
        <a:lstStyle/>
        <a:p>
          <a:endParaRPr lang="en-US"/>
        </a:p>
      </dgm:t>
    </dgm:pt>
    <dgm:pt modelId="{753935B8-5C7B-4649-8868-CD17A903FE70}">
      <dgm:prSet custT="1"/>
      <dgm:spPr/>
      <dgm:t>
        <a:bodyPr/>
        <a:lstStyle/>
        <a:p>
          <a:r>
            <a:rPr lang="en-US" sz="1400" dirty="0"/>
            <a:t>Officers also supervise offenders placed on pre-trial intervention</a:t>
          </a:r>
        </a:p>
      </dgm:t>
    </dgm:pt>
    <dgm:pt modelId="{B495F506-41A6-48E1-8141-07003CB26F96}" type="parTrans" cxnId="{97301C6D-2D80-4A80-B634-8B311F934CA5}">
      <dgm:prSet/>
      <dgm:spPr/>
      <dgm:t>
        <a:bodyPr/>
        <a:lstStyle/>
        <a:p>
          <a:endParaRPr lang="en-US"/>
        </a:p>
      </dgm:t>
    </dgm:pt>
    <dgm:pt modelId="{D45D5DE7-CDEF-42B3-9581-DA497A528070}" type="sibTrans" cxnId="{97301C6D-2D80-4A80-B634-8B311F934CA5}">
      <dgm:prSet/>
      <dgm:spPr/>
      <dgm:t>
        <a:bodyPr/>
        <a:lstStyle/>
        <a:p>
          <a:endParaRPr lang="en-US"/>
        </a:p>
      </dgm:t>
    </dgm:pt>
    <dgm:pt modelId="{E39014F2-5F2E-44DE-99EC-9FCDF186F560}">
      <dgm:prSet custT="1"/>
      <dgm:spPr/>
      <dgm:t>
        <a:bodyPr/>
        <a:lstStyle/>
        <a:p>
          <a:r>
            <a:rPr lang="en-US" sz="1300" dirty="0"/>
            <a:t>From July 2022-July 2023 19,132 were placed on supervision for Drug Offenses</a:t>
          </a:r>
        </a:p>
      </dgm:t>
    </dgm:pt>
    <dgm:pt modelId="{03F12B27-00AB-45C5-88D6-B8D1A0C11CB2}" type="parTrans" cxnId="{FE1EBC50-DE5F-4E7D-BA99-FD3DA07AFB3F}">
      <dgm:prSet/>
      <dgm:spPr/>
      <dgm:t>
        <a:bodyPr/>
        <a:lstStyle/>
        <a:p>
          <a:endParaRPr lang="en-US"/>
        </a:p>
      </dgm:t>
    </dgm:pt>
    <dgm:pt modelId="{0EDE1AC6-E1BD-42DC-8F4F-B27F3057E950}" type="sibTrans" cxnId="{FE1EBC50-DE5F-4E7D-BA99-FD3DA07AFB3F}">
      <dgm:prSet/>
      <dgm:spPr/>
      <dgm:t>
        <a:bodyPr/>
        <a:lstStyle/>
        <a:p>
          <a:endParaRPr lang="en-US"/>
        </a:p>
      </dgm:t>
    </dgm:pt>
    <dgm:pt modelId="{1F95D93D-79C6-4CC6-92B1-B32B078F0391}">
      <dgm:prSet custT="1"/>
      <dgm:spPr/>
      <dgm:t>
        <a:bodyPr/>
        <a:lstStyle/>
        <a:p>
          <a:r>
            <a:rPr lang="en-US" sz="1300" dirty="0"/>
            <a:t>Almost 30% of community supervision offenders had drug offenses.</a:t>
          </a:r>
        </a:p>
      </dgm:t>
    </dgm:pt>
    <dgm:pt modelId="{228557BC-EEBA-4F24-982A-E04793724547}" type="parTrans" cxnId="{DF623ADB-9B90-437E-B3FD-84C57F1D86EA}">
      <dgm:prSet/>
      <dgm:spPr/>
      <dgm:t>
        <a:bodyPr/>
        <a:lstStyle/>
        <a:p>
          <a:endParaRPr lang="en-US"/>
        </a:p>
      </dgm:t>
    </dgm:pt>
    <dgm:pt modelId="{46432B06-16B0-495A-9EA4-7E12FA913E22}" type="sibTrans" cxnId="{DF623ADB-9B90-437E-B3FD-84C57F1D86EA}">
      <dgm:prSet/>
      <dgm:spPr/>
      <dgm:t>
        <a:bodyPr/>
        <a:lstStyle/>
        <a:p>
          <a:endParaRPr lang="en-US"/>
        </a:p>
      </dgm:t>
    </dgm:pt>
    <dgm:pt modelId="{5A9795CC-8D90-450A-AD53-63828D136AA4}" type="pres">
      <dgm:prSet presAssocID="{4DA4545C-2908-4927-AEB4-F27B5A1883C6}" presName="outerComposite" presStyleCnt="0">
        <dgm:presLayoutVars>
          <dgm:chMax val="5"/>
          <dgm:dir/>
          <dgm:resizeHandles val="exact"/>
        </dgm:presLayoutVars>
      </dgm:prSet>
      <dgm:spPr/>
    </dgm:pt>
    <dgm:pt modelId="{AF94A254-29F8-4EB5-9EBF-D5C98BE7B689}" type="pres">
      <dgm:prSet presAssocID="{4DA4545C-2908-4927-AEB4-F27B5A1883C6}" presName="dummyMaxCanvas" presStyleCnt="0">
        <dgm:presLayoutVars/>
      </dgm:prSet>
      <dgm:spPr/>
    </dgm:pt>
    <dgm:pt modelId="{E3B878AB-F688-4179-8E84-BF96A0157547}" type="pres">
      <dgm:prSet presAssocID="{4DA4545C-2908-4927-AEB4-F27B5A1883C6}" presName="FiveNodes_1" presStyleLbl="node1" presStyleIdx="0" presStyleCnt="5">
        <dgm:presLayoutVars>
          <dgm:bulletEnabled val="1"/>
        </dgm:presLayoutVars>
      </dgm:prSet>
      <dgm:spPr/>
    </dgm:pt>
    <dgm:pt modelId="{5111C619-B281-4416-9059-4E2EC3F51684}" type="pres">
      <dgm:prSet presAssocID="{4DA4545C-2908-4927-AEB4-F27B5A1883C6}" presName="FiveNodes_2" presStyleLbl="node1" presStyleIdx="1" presStyleCnt="5">
        <dgm:presLayoutVars>
          <dgm:bulletEnabled val="1"/>
        </dgm:presLayoutVars>
      </dgm:prSet>
      <dgm:spPr/>
    </dgm:pt>
    <dgm:pt modelId="{DC72ABD8-C399-4F73-806D-C414CAFC2A7F}" type="pres">
      <dgm:prSet presAssocID="{4DA4545C-2908-4927-AEB4-F27B5A1883C6}" presName="FiveNodes_3" presStyleLbl="node1" presStyleIdx="2" presStyleCnt="5">
        <dgm:presLayoutVars>
          <dgm:bulletEnabled val="1"/>
        </dgm:presLayoutVars>
      </dgm:prSet>
      <dgm:spPr/>
    </dgm:pt>
    <dgm:pt modelId="{AD8FC149-DC09-4A84-9F84-BA81750C181C}" type="pres">
      <dgm:prSet presAssocID="{4DA4545C-2908-4927-AEB4-F27B5A1883C6}" presName="FiveNodes_4" presStyleLbl="node1" presStyleIdx="3" presStyleCnt="5">
        <dgm:presLayoutVars>
          <dgm:bulletEnabled val="1"/>
        </dgm:presLayoutVars>
      </dgm:prSet>
      <dgm:spPr/>
    </dgm:pt>
    <dgm:pt modelId="{20A36F54-7E49-4A64-9954-983D83804F07}" type="pres">
      <dgm:prSet presAssocID="{4DA4545C-2908-4927-AEB4-F27B5A1883C6}" presName="FiveNodes_5" presStyleLbl="node1" presStyleIdx="4" presStyleCnt="5">
        <dgm:presLayoutVars>
          <dgm:bulletEnabled val="1"/>
        </dgm:presLayoutVars>
      </dgm:prSet>
      <dgm:spPr/>
    </dgm:pt>
    <dgm:pt modelId="{87CC5562-B157-4DC1-A327-8E83601DF314}" type="pres">
      <dgm:prSet presAssocID="{4DA4545C-2908-4927-AEB4-F27B5A1883C6}" presName="FiveConn_1-2" presStyleLbl="fgAccFollowNode1" presStyleIdx="0" presStyleCnt="4">
        <dgm:presLayoutVars>
          <dgm:bulletEnabled val="1"/>
        </dgm:presLayoutVars>
      </dgm:prSet>
      <dgm:spPr/>
    </dgm:pt>
    <dgm:pt modelId="{75172EA2-5CB8-4601-AC90-0A83AC956FBC}" type="pres">
      <dgm:prSet presAssocID="{4DA4545C-2908-4927-AEB4-F27B5A1883C6}" presName="FiveConn_2-3" presStyleLbl="fgAccFollowNode1" presStyleIdx="1" presStyleCnt="4">
        <dgm:presLayoutVars>
          <dgm:bulletEnabled val="1"/>
        </dgm:presLayoutVars>
      </dgm:prSet>
      <dgm:spPr/>
    </dgm:pt>
    <dgm:pt modelId="{61D73F09-31BE-47DE-A452-9BE89BF8D185}" type="pres">
      <dgm:prSet presAssocID="{4DA4545C-2908-4927-AEB4-F27B5A1883C6}" presName="FiveConn_3-4" presStyleLbl="fgAccFollowNode1" presStyleIdx="2" presStyleCnt="4">
        <dgm:presLayoutVars>
          <dgm:bulletEnabled val="1"/>
        </dgm:presLayoutVars>
      </dgm:prSet>
      <dgm:spPr/>
    </dgm:pt>
    <dgm:pt modelId="{9F6BB569-6F59-4EFB-93A3-7271543372C8}" type="pres">
      <dgm:prSet presAssocID="{4DA4545C-2908-4927-AEB4-F27B5A1883C6}" presName="FiveConn_4-5" presStyleLbl="fgAccFollowNode1" presStyleIdx="3" presStyleCnt="4">
        <dgm:presLayoutVars>
          <dgm:bulletEnabled val="1"/>
        </dgm:presLayoutVars>
      </dgm:prSet>
      <dgm:spPr/>
    </dgm:pt>
    <dgm:pt modelId="{176E47D7-7AF3-4B30-B41A-CBC5D20CC597}" type="pres">
      <dgm:prSet presAssocID="{4DA4545C-2908-4927-AEB4-F27B5A1883C6}" presName="FiveNodes_1_text" presStyleLbl="node1" presStyleIdx="4" presStyleCnt="5">
        <dgm:presLayoutVars>
          <dgm:bulletEnabled val="1"/>
        </dgm:presLayoutVars>
      </dgm:prSet>
      <dgm:spPr/>
    </dgm:pt>
    <dgm:pt modelId="{DC6177FB-6D3B-415B-9B00-E5B5E14FA9F4}" type="pres">
      <dgm:prSet presAssocID="{4DA4545C-2908-4927-AEB4-F27B5A1883C6}" presName="FiveNodes_2_text" presStyleLbl="node1" presStyleIdx="4" presStyleCnt="5">
        <dgm:presLayoutVars>
          <dgm:bulletEnabled val="1"/>
        </dgm:presLayoutVars>
      </dgm:prSet>
      <dgm:spPr/>
    </dgm:pt>
    <dgm:pt modelId="{B56CC08D-3397-465C-BA39-36B80452B160}" type="pres">
      <dgm:prSet presAssocID="{4DA4545C-2908-4927-AEB4-F27B5A1883C6}" presName="FiveNodes_3_text" presStyleLbl="node1" presStyleIdx="4" presStyleCnt="5">
        <dgm:presLayoutVars>
          <dgm:bulletEnabled val="1"/>
        </dgm:presLayoutVars>
      </dgm:prSet>
      <dgm:spPr/>
    </dgm:pt>
    <dgm:pt modelId="{455168F2-9591-4F23-8BFC-6CF8F6E0E9A7}" type="pres">
      <dgm:prSet presAssocID="{4DA4545C-2908-4927-AEB4-F27B5A1883C6}" presName="FiveNodes_4_text" presStyleLbl="node1" presStyleIdx="4" presStyleCnt="5">
        <dgm:presLayoutVars>
          <dgm:bulletEnabled val="1"/>
        </dgm:presLayoutVars>
      </dgm:prSet>
      <dgm:spPr/>
    </dgm:pt>
    <dgm:pt modelId="{B588C0EF-38D2-4BEB-A7B8-4358B4188E03}" type="pres">
      <dgm:prSet presAssocID="{4DA4545C-2908-4927-AEB4-F27B5A1883C6}" presName="FiveNodes_5_text" presStyleLbl="node1" presStyleIdx="4" presStyleCnt="5">
        <dgm:presLayoutVars>
          <dgm:bulletEnabled val="1"/>
        </dgm:presLayoutVars>
      </dgm:prSet>
      <dgm:spPr/>
    </dgm:pt>
  </dgm:ptLst>
  <dgm:cxnLst>
    <dgm:cxn modelId="{016F1309-1AB1-4B58-A78F-361860A44CC6}" srcId="{4DA4545C-2908-4927-AEB4-F27B5A1883C6}" destId="{92A397B7-3D45-4236-8468-6073E2510997}" srcOrd="0" destOrd="0" parTransId="{6B111816-DD2F-479D-839B-BD9C25C3D493}" sibTransId="{F01A7764-3323-46EE-AF25-B6C466208A07}"/>
    <dgm:cxn modelId="{51096309-A900-436D-99F9-0B044DC9FF8A}" type="presOf" srcId="{F01A7764-3323-46EE-AF25-B6C466208A07}" destId="{87CC5562-B157-4DC1-A327-8E83601DF314}" srcOrd="0" destOrd="0" presId="urn:microsoft.com/office/officeart/2005/8/layout/vProcess5"/>
    <dgm:cxn modelId="{2CDF212B-BC53-4BCB-9C5F-55D64D87CF84}" type="presOf" srcId="{E39014F2-5F2E-44DE-99EC-9FCDF186F560}" destId="{455168F2-9591-4F23-8BFC-6CF8F6E0E9A7}" srcOrd="1" destOrd="0" presId="urn:microsoft.com/office/officeart/2005/8/layout/vProcess5"/>
    <dgm:cxn modelId="{4CFCC05B-2D8A-423C-A579-B85B89696659}" type="presOf" srcId="{1F95D93D-79C6-4CC6-92B1-B32B078F0391}" destId="{B588C0EF-38D2-4BEB-A7B8-4358B4188E03}" srcOrd="1" destOrd="0" presId="urn:microsoft.com/office/officeart/2005/8/layout/vProcess5"/>
    <dgm:cxn modelId="{EDD20E63-B8A7-4CA7-9780-C1F99B3EFCA1}" srcId="{4DA4545C-2908-4927-AEB4-F27B5A1883C6}" destId="{AEC975AE-BE86-4FA8-83BA-ACCA8600435C}" srcOrd="1" destOrd="0" parTransId="{2B20B6BC-4BBC-410D-B282-37736983ABFF}" sibTransId="{36CAB3B6-340D-4A2B-85FC-C3BA0CFD3F2F}"/>
    <dgm:cxn modelId="{514F564B-9B6D-4269-B3E5-036F22591B3E}" type="presOf" srcId="{0EDE1AC6-E1BD-42DC-8F4F-B27F3057E950}" destId="{9F6BB569-6F59-4EFB-93A3-7271543372C8}" srcOrd="0" destOrd="0" presId="urn:microsoft.com/office/officeart/2005/8/layout/vProcess5"/>
    <dgm:cxn modelId="{97301C6D-2D80-4A80-B634-8B311F934CA5}" srcId="{4DA4545C-2908-4927-AEB4-F27B5A1883C6}" destId="{753935B8-5C7B-4649-8868-CD17A903FE70}" srcOrd="2" destOrd="0" parTransId="{B495F506-41A6-48E1-8141-07003CB26F96}" sibTransId="{D45D5DE7-CDEF-42B3-9581-DA497A528070}"/>
    <dgm:cxn modelId="{FE1EBC50-DE5F-4E7D-BA99-FD3DA07AFB3F}" srcId="{4DA4545C-2908-4927-AEB4-F27B5A1883C6}" destId="{E39014F2-5F2E-44DE-99EC-9FCDF186F560}" srcOrd="3" destOrd="0" parTransId="{03F12B27-00AB-45C5-88D6-B8D1A0C11CB2}" sibTransId="{0EDE1AC6-E1BD-42DC-8F4F-B27F3057E950}"/>
    <dgm:cxn modelId="{6554D654-A48D-4602-BD28-062E7078DCAC}" type="presOf" srcId="{E39014F2-5F2E-44DE-99EC-9FCDF186F560}" destId="{AD8FC149-DC09-4A84-9F84-BA81750C181C}" srcOrd="0" destOrd="0" presId="urn:microsoft.com/office/officeart/2005/8/layout/vProcess5"/>
    <dgm:cxn modelId="{F71CB655-FF14-4B98-A4E3-E7D30684429D}" type="presOf" srcId="{D45D5DE7-CDEF-42B3-9581-DA497A528070}" destId="{61D73F09-31BE-47DE-A452-9BE89BF8D185}" srcOrd="0" destOrd="0" presId="urn:microsoft.com/office/officeart/2005/8/layout/vProcess5"/>
    <dgm:cxn modelId="{D322A28C-B695-44E0-9BB5-7AC278A7D27D}" type="presOf" srcId="{1F95D93D-79C6-4CC6-92B1-B32B078F0391}" destId="{20A36F54-7E49-4A64-9954-983D83804F07}" srcOrd="0" destOrd="0" presId="urn:microsoft.com/office/officeart/2005/8/layout/vProcess5"/>
    <dgm:cxn modelId="{11C4D891-5423-408C-81D7-D2FF7549AC43}" type="presOf" srcId="{92A397B7-3D45-4236-8468-6073E2510997}" destId="{176E47D7-7AF3-4B30-B41A-CBC5D20CC597}" srcOrd="1" destOrd="0" presId="urn:microsoft.com/office/officeart/2005/8/layout/vProcess5"/>
    <dgm:cxn modelId="{CA6E11A3-8461-4275-95D6-8AFC78616B41}" type="presOf" srcId="{753935B8-5C7B-4649-8868-CD17A903FE70}" destId="{B56CC08D-3397-465C-BA39-36B80452B160}" srcOrd="1" destOrd="0" presId="urn:microsoft.com/office/officeart/2005/8/layout/vProcess5"/>
    <dgm:cxn modelId="{C5F40BB2-24B6-416B-BB3A-BBEAAD7EC8C3}" type="presOf" srcId="{AEC975AE-BE86-4FA8-83BA-ACCA8600435C}" destId="{DC6177FB-6D3B-415B-9B00-E5B5E14FA9F4}" srcOrd="1" destOrd="0" presId="urn:microsoft.com/office/officeart/2005/8/layout/vProcess5"/>
    <dgm:cxn modelId="{A6E509D0-5BB6-4CC4-8D4E-8EEE22D9CBCE}" type="presOf" srcId="{92A397B7-3D45-4236-8468-6073E2510997}" destId="{E3B878AB-F688-4179-8E84-BF96A0157547}" srcOrd="0" destOrd="0" presId="urn:microsoft.com/office/officeart/2005/8/layout/vProcess5"/>
    <dgm:cxn modelId="{A3A3B4DA-4690-410C-8778-B4E3C1CEA87A}" type="presOf" srcId="{753935B8-5C7B-4649-8868-CD17A903FE70}" destId="{DC72ABD8-C399-4F73-806D-C414CAFC2A7F}" srcOrd="0" destOrd="0" presId="urn:microsoft.com/office/officeart/2005/8/layout/vProcess5"/>
    <dgm:cxn modelId="{DF623ADB-9B90-437E-B3FD-84C57F1D86EA}" srcId="{4DA4545C-2908-4927-AEB4-F27B5A1883C6}" destId="{1F95D93D-79C6-4CC6-92B1-B32B078F0391}" srcOrd="4" destOrd="0" parTransId="{228557BC-EEBA-4F24-982A-E04793724547}" sibTransId="{46432B06-16B0-495A-9EA4-7E12FA913E22}"/>
    <dgm:cxn modelId="{9CFE92E9-55D0-41E8-BA2F-6A6300E00C02}" type="presOf" srcId="{36CAB3B6-340D-4A2B-85FC-C3BA0CFD3F2F}" destId="{75172EA2-5CB8-4601-AC90-0A83AC956FBC}" srcOrd="0" destOrd="0" presId="urn:microsoft.com/office/officeart/2005/8/layout/vProcess5"/>
    <dgm:cxn modelId="{5DB100EB-9B9F-4D4D-8299-8CC04E8A9B54}" type="presOf" srcId="{4DA4545C-2908-4927-AEB4-F27B5A1883C6}" destId="{5A9795CC-8D90-450A-AD53-63828D136AA4}" srcOrd="0" destOrd="0" presId="urn:microsoft.com/office/officeart/2005/8/layout/vProcess5"/>
    <dgm:cxn modelId="{B52C10F8-55AE-47AB-9893-C305A3E9B113}" type="presOf" srcId="{AEC975AE-BE86-4FA8-83BA-ACCA8600435C}" destId="{5111C619-B281-4416-9059-4E2EC3F51684}" srcOrd="0" destOrd="0" presId="urn:microsoft.com/office/officeart/2005/8/layout/vProcess5"/>
    <dgm:cxn modelId="{4EE72F0F-570E-4719-8F8A-D79AD6FF2074}" type="presParOf" srcId="{5A9795CC-8D90-450A-AD53-63828D136AA4}" destId="{AF94A254-29F8-4EB5-9EBF-D5C98BE7B689}" srcOrd="0" destOrd="0" presId="urn:microsoft.com/office/officeart/2005/8/layout/vProcess5"/>
    <dgm:cxn modelId="{FC5AA775-3454-4E7E-A8ED-7F7499A8A0D1}" type="presParOf" srcId="{5A9795CC-8D90-450A-AD53-63828D136AA4}" destId="{E3B878AB-F688-4179-8E84-BF96A0157547}" srcOrd="1" destOrd="0" presId="urn:microsoft.com/office/officeart/2005/8/layout/vProcess5"/>
    <dgm:cxn modelId="{04081A73-37D9-4636-8B6A-2F199D5CE9BB}" type="presParOf" srcId="{5A9795CC-8D90-450A-AD53-63828D136AA4}" destId="{5111C619-B281-4416-9059-4E2EC3F51684}" srcOrd="2" destOrd="0" presId="urn:microsoft.com/office/officeart/2005/8/layout/vProcess5"/>
    <dgm:cxn modelId="{3C3270E5-E694-4B65-BDEF-3CB99DDDDF0A}" type="presParOf" srcId="{5A9795CC-8D90-450A-AD53-63828D136AA4}" destId="{DC72ABD8-C399-4F73-806D-C414CAFC2A7F}" srcOrd="3" destOrd="0" presId="urn:microsoft.com/office/officeart/2005/8/layout/vProcess5"/>
    <dgm:cxn modelId="{8C5013F2-9965-4913-ACEF-7DD6AC1C4884}" type="presParOf" srcId="{5A9795CC-8D90-450A-AD53-63828D136AA4}" destId="{AD8FC149-DC09-4A84-9F84-BA81750C181C}" srcOrd="4" destOrd="0" presId="urn:microsoft.com/office/officeart/2005/8/layout/vProcess5"/>
    <dgm:cxn modelId="{F2D358D0-B6F1-480E-9BB8-C0FB232B44E3}" type="presParOf" srcId="{5A9795CC-8D90-450A-AD53-63828D136AA4}" destId="{20A36F54-7E49-4A64-9954-983D83804F07}" srcOrd="5" destOrd="0" presId="urn:microsoft.com/office/officeart/2005/8/layout/vProcess5"/>
    <dgm:cxn modelId="{1A534075-E8BF-432B-BA06-0B1F39F0D232}" type="presParOf" srcId="{5A9795CC-8D90-450A-AD53-63828D136AA4}" destId="{87CC5562-B157-4DC1-A327-8E83601DF314}" srcOrd="6" destOrd="0" presId="urn:microsoft.com/office/officeart/2005/8/layout/vProcess5"/>
    <dgm:cxn modelId="{830DF726-F1D5-45FF-931E-62EBF9CADDFE}" type="presParOf" srcId="{5A9795CC-8D90-450A-AD53-63828D136AA4}" destId="{75172EA2-5CB8-4601-AC90-0A83AC956FBC}" srcOrd="7" destOrd="0" presId="urn:microsoft.com/office/officeart/2005/8/layout/vProcess5"/>
    <dgm:cxn modelId="{4C8891C7-D778-412F-8864-CBFF451DE5C9}" type="presParOf" srcId="{5A9795CC-8D90-450A-AD53-63828D136AA4}" destId="{61D73F09-31BE-47DE-A452-9BE89BF8D185}" srcOrd="8" destOrd="0" presId="urn:microsoft.com/office/officeart/2005/8/layout/vProcess5"/>
    <dgm:cxn modelId="{08BD75C9-5E74-406F-9479-B2D629D582ED}" type="presParOf" srcId="{5A9795CC-8D90-450A-AD53-63828D136AA4}" destId="{9F6BB569-6F59-4EFB-93A3-7271543372C8}" srcOrd="9" destOrd="0" presId="urn:microsoft.com/office/officeart/2005/8/layout/vProcess5"/>
    <dgm:cxn modelId="{BA916D52-6810-4EDC-8AAB-F55B75D501C4}" type="presParOf" srcId="{5A9795CC-8D90-450A-AD53-63828D136AA4}" destId="{176E47D7-7AF3-4B30-B41A-CBC5D20CC597}" srcOrd="10" destOrd="0" presId="urn:microsoft.com/office/officeart/2005/8/layout/vProcess5"/>
    <dgm:cxn modelId="{945E1E3C-AE76-44A6-BA0F-2C732CBFB6F2}" type="presParOf" srcId="{5A9795CC-8D90-450A-AD53-63828D136AA4}" destId="{DC6177FB-6D3B-415B-9B00-E5B5E14FA9F4}" srcOrd="11" destOrd="0" presId="urn:microsoft.com/office/officeart/2005/8/layout/vProcess5"/>
    <dgm:cxn modelId="{B20A97EC-04DB-491D-BC0E-C5756547F754}" type="presParOf" srcId="{5A9795CC-8D90-450A-AD53-63828D136AA4}" destId="{B56CC08D-3397-465C-BA39-36B80452B160}" srcOrd="12" destOrd="0" presId="urn:microsoft.com/office/officeart/2005/8/layout/vProcess5"/>
    <dgm:cxn modelId="{2FC0F203-9F38-4B70-B886-469CFB5A7DD4}" type="presParOf" srcId="{5A9795CC-8D90-450A-AD53-63828D136AA4}" destId="{455168F2-9591-4F23-8BFC-6CF8F6E0E9A7}" srcOrd="13" destOrd="0" presId="urn:microsoft.com/office/officeart/2005/8/layout/vProcess5"/>
    <dgm:cxn modelId="{408DD13A-78C5-46B0-BFD6-467D5E95EA29}" type="presParOf" srcId="{5A9795CC-8D90-450A-AD53-63828D136AA4}" destId="{B588C0EF-38D2-4BEB-A7B8-4358B4188E0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878AB-F688-4179-8E84-BF96A0157547}">
      <dsp:nvSpPr>
        <dsp:cNvPr id="0" name=""/>
        <dsp:cNvSpPr/>
      </dsp:nvSpPr>
      <dsp:spPr>
        <a:xfrm>
          <a:off x="0" y="0"/>
          <a:ext cx="2687036" cy="6889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 2023 Community Corrections supervised 145,000+ offenders</a:t>
          </a:r>
        </a:p>
      </dsp:txBody>
      <dsp:txXfrm>
        <a:off x="20180" y="20180"/>
        <a:ext cx="1862954" cy="648626"/>
      </dsp:txXfrm>
    </dsp:sp>
    <dsp:sp modelId="{5111C619-B281-4416-9059-4E2EC3F51684}">
      <dsp:nvSpPr>
        <dsp:cNvPr id="0" name=""/>
        <dsp:cNvSpPr/>
      </dsp:nvSpPr>
      <dsp:spPr>
        <a:xfrm>
          <a:off x="200655" y="784679"/>
          <a:ext cx="2687036" cy="6889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Offenders supervised by probation officers in 130 offices across Florida </a:t>
          </a:r>
        </a:p>
      </dsp:txBody>
      <dsp:txXfrm>
        <a:off x="220835" y="804859"/>
        <a:ext cx="1998179" cy="648626"/>
      </dsp:txXfrm>
    </dsp:sp>
    <dsp:sp modelId="{DC72ABD8-C399-4F73-806D-C414CAFC2A7F}">
      <dsp:nvSpPr>
        <dsp:cNvPr id="0" name=""/>
        <dsp:cNvSpPr/>
      </dsp:nvSpPr>
      <dsp:spPr>
        <a:xfrm>
          <a:off x="401310" y="1569359"/>
          <a:ext cx="2687036" cy="6889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Officers also supervise offenders placed on pre-trial intervention</a:t>
          </a:r>
        </a:p>
      </dsp:txBody>
      <dsp:txXfrm>
        <a:off x="421490" y="1589539"/>
        <a:ext cx="1998179" cy="648626"/>
      </dsp:txXfrm>
    </dsp:sp>
    <dsp:sp modelId="{AD8FC149-DC09-4A84-9F84-BA81750C181C}">
      <dsp:nvSpPr>
        <dsp:cNvPr id="0" name=""/>
        <dsp:cNvSpPr/>
      </dsp:nvSpPr>
      <dsp:spPr>
        <a:xfrm>
          <a:off x="601966" y="2354038"/>
          <a:ext cx="2687036" cy="6889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From July 2022-July 2023 19,132 were placed on supervision for Drug Offenses</a:t>
          </a:r>
        </a:p>
      </dsp:txBody>
      <dsp:txXfrm>
        <a:off x="622146" y="2374218"/>
        <a:ext cx="1998179" cy="648626"/>
      </dsp:txXfrm>
    </dsp:sp>
    <dsp:sp modelId="{20A36F54-7E49-4A64-9954-983D83804F07}">
      <dsp:nvSpPr>
        <dsp:cNvPr id="0" name=""/>
        <dsp:cNvSpPr/>
      </dsp:nvSpPr>
      <dsp:spPr>
        <a:xfrm>
          <a:off x="802621" y="3138718"/>
          <a:ext cx="2687036" cy="6889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Almost 30% of community supervision offenders had drug offenses.</a:t>
          </a:r>
        </a:p>
      </dsp:txBody>
      <dsp:txXfrm>
        <a:off x="822801" y="3158898"/>
        <a:ext cx="1998179" cy="648626"/>
      </dsp:txXfrm>
    </dsp:sp>
    <dsp:sp modelId="{87CC5562-B157-4DC1-A327-8E83601DF314}">
      <dsp:nvSpPr>
        <dsp:cNvPr id="0" name=""/>
        <dsp:cNvSpPr/>
      </dsp:nvSpPr>
      <dsp:spPr>
        <a:xfrm>
          <a:off x="2239195" y="503343"/>
          <a:ext cx="447841" cy="4478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339959" y="503343"/>
        <a:ext cx="246313" cy="337000"/>
      </dsp:txXfrm>
    </dsp:sp>
    <dsp:sp modelId="{75172EA2-5CB8-4601-AC90-0A83AC956FBC}">
      <dsp:nvSpPr>
        <dsp:cNvPr id="0" name=""/>
        <dsp:cNvSpPr/>
      </dsp:nvSpPr>
      <dsp:spPr>
        <a:xfrm>
          <a:off x="2439850" y="1288022"/>
          <a:ext cx="447841" cy="4478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40614" y="1288022"/>
        <a:ext cx="246313" cy="337000"/>
      </dsp:txXfrm>
    </dsp:sp>
    <dsp:sp modelId="{61D73F09-31BE-47DE-A452-9BE89BF8D185}">
      <dsp:nvSpPr>
        <dsp:cNvPr id="0" name=""/>
        <dsp:cNvSpPr/>
      </dsp:nvSpPr>
      <dsp:spPr>
        <a:xfrm>
          <a:off x="2640505" y="2061219"/>
          <a:ext cx="447841" cy="4478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41269" y="2061219"/>
        <a:ext cx="246313" cy="337000"/>
      </dsp:txXfrm>
    </dsp:sp>
    <dsp:sp modelId="{9F6BB569-6F59-4EFB-93A3-7271543372C8}">
      <dsp:nvSpPr>
        <dsp:cNvPr id="0" name=""/>
        <dsp:cNvSpPr/>
      </dsp:nvSpPr>
      <dsp:spPr>
        <a:xfrm>
          <a:off x="2841161" y="2853554"/>
          <a:ext cx="447841" cy="4478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41925" y="2853554"/>
        <a:ext cx="246313" cy="337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330391DF-A5F2-4275-B2E1-09C40F219EB9}" type="datetimeFigureOut">
              <a:rPr lang="en-US" smtClean="0"/>
              <a:t>7/23/2024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C510D949-9D59-4374-9E66-F6912FE89E8D}" type="slidenum">
              <a:rPr lang="en-US" smtClean="0"/>
              <a:t>‹#›</a:t>
            </a:fld>
            <a:endParaRPr lang="en-US"/>
          </a:p>
        </p:txBody>
      </p:sp>
    </p:spTree>
    <p:extLst>
      <p:ext uri="{BB962C8B-B14F-4D97-AF65-F5344CB8AC3E}">
        <p14:creationId xmlns:p14="http://schemas.microsoft.com/office/powerpoint/2010/main" val="392195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ij.ojp.gov/topics/articles/problem-solving-courts-fighting-crime-treating-offend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ami.org/Advocacy/Policy-Priorities/Supporting-Community-Inclusion-and-Non-Discrimination/Problem-Solving-Courts-Specialty-Courts/" TargetMode="External"/><Relationship Id="rId5" Type="http://schemas.openxmlformats.org/officeDocument/2006/relationships/hyperlink" Target="https://en.wikipedia.org/wiki/Problem-solving_courts_in_the_United_States" TargetMode="External"/><Relationship Id="rId4" Type="http://schemas.openxmlformats.org/officeDocument/2006/relationships/hyperlink" Target="https://dashboard.hiil.org/publications/trend-report-2021-delivering-justice/case-study-problem-solving-courts-in-the-u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c.state.fl.us/cc/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dc.state.fl.us/pub/i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dc-media.ccplatform.net/content/download/3089/file/Annual_Report_22-23_V1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 Valori</a:t>
            </a:r>
          </a:p>
          <a:p>
            <a:r>
              <a:rPr lang="en-US" dirty="0"/>
              <a:t>Introductions each person introduces themselves and a quick little bio </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1</a:t>
            </a:fld>
            <a:endParaRPr lang="en-US" dirty="0"/>
          </a:p>
        </p:txBody>
      </p:sp>
    </p:spTree>
    <p:extLst>
      <p:ext uri="{BB962C8B-B14F-4D97-AF65-F5344CB8AC3E}">
        <p14:creationId xmlns:p14="http://schemas.microsoft.com/office/powerpoint/2010/main" val="149947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 J Latimore</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10</a:t>
            </a:fld>
            <a:endParaRPr lang="en-US" dirty="0"/>
          </a:p>
        </p:txBody>
      </p:sp>
    </p:spTree>
    <p:extLst>
      <p:ext uri="{BB962C8B-B14F-4D97-AF65-F5344CB8AC3E}">
        <p14:creationId xmlns:p14="http://schemas.microsoft.com/office/powerpoint/2010/main" val="365168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J Latimore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28B0AD-E84A-4140-9188-BFC500F3D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99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 J Latimore </a:t>
            </a:r>
          </a:p>
          <a:p>
            <a:endParaRPr lang="en-US" baseline="0" dirty="0"/>
          </a:p>
        </p:txBody>
      </p:sp>
      <p:sp>
        <p:nvSpPr>
          <p:cNvPr id="4" name="Slide Number Placeholder 3"/>
          <p:cNvSpPr>
            <a:spLocks noGrp="1"/>
          </p:cNvSpPr>
          <p:nvPr>
            <p:ph type="sldNum" sz="quarter" idx="10"/>
          </p:nvPr>
        </p:nvSpPr>
        <p:spPr/>
        <p:txBody>
          <a:bodyPr/>
          <a:lstStyle/>
          <a:p>
            <a:fld id="{C510D949-9D59-4374-9E66-F6912FE89E8D}" type="slidenum">
              <a:rPr lang="en-US" smtClean="0"/>
              <a:t>12</a:t>
            </a:fld>
            <a:endParaRPr lang="en-US" dirty="0"/>
          </a:p>
        </p:txBody>
      </p:sp>
    </p:spTree>
    <p:extLst>
      <p:ext uri="{BB962C8B-B14F-4D97-AF65-F5344CB8AC3E}">
        <p14:creationId xmlns:p14="http://schemas.microsoft.com/office/powerpoint/2010/main" val="177655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J Latimore</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13</a:t>
            </a:fld>
            <a:endParaRPr lang="en-US"/>
          </a:p>
        </p:txBody>
      </p:sp>
    </p:spTree>
    <p:extLst>
      <p:ext uri="{BB962C8B-B14F-4D97-AF65-F5344CB8AC3E}">
        <p14:creationId xmlns:p14="http://schemas.microsoft.com/office/powerpoint/2010/main" val="360418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Lead = J Latimore </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14</a:t>
            </a:fld>
            <a:endParaRPr lang="en-US" dirty="0"/>
          </a:p>
        </p:txBody>
      </p:sp>
    </p:spTree>
    <p:extLst>
      <p:ext uri="{BB962C8B-B14F-4D97-AF65-F5344CB8AC3E}">
        <p14:creationId xmlns:p14="http://schemas.microsoft.com/office/powerpoint/2010/main" val="287114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Lead = J Latimore </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15</a:t>
            </a:fld>
            <a:endParaRPr lang="en-US" dirty="0"/>
          </a:p>
        </p:txBody>
      </p:sp>
    </p:spTree>
    <p:extLst>
      <p:ext uri="{BB962C8B-B14F-4D97-AF65-F5344CB8AC3E}">
        <p14:creationId xmlns:p14="http://schemas.microsoft.com/office/powerpoint/2010/main" val="344360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Lead = Judge Latimore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Transition to Valori</a:t>
            </a:r>
          </a:p>
        </p:txBody>
      </p:sp>
      <p:sp>
        <p:nvSpPr>
          <p:cNvPr id="4" name="Slide Number Placeholder 3"/>
          <p:cNvSpPr>
            <a:spLocks noGrp="1"/>
          </p:cNvSpPr>
          <p:nvPr>
            <p:ph type="sldNum" sz="quarter" idx="10"/>
          </p:nvPr>
        </p:nvSpPr>
        <p:spPr/>
        <p:txBody>
          <a:bodyPr/>
          <a:lstStyle/>
          <a:p>
            <a:fld id="{C510D949-9D59-4374-9E66-F6912FE89E8D}" type="slidenum">
              <a:rPr lang="en-US" smtClean="0"/>
              <a:t>16</a:t>
            </a:fld>
            <a:endParaRPr lang="en-US" dirty="0"/>
          </a:p>
        </p:txBody>
      </p:sp>
    </p:spTree>
    <p:extLst>
      <p:ext uri="{BB962C8B-B14F-4D97-AF65-F5344CB8AC3E}">
        <p14:creationId xmlns:p14="http://schemas.microsoft.com/office/powerpoint/2010/main" val="392534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Valori Oliver LEADS</a:t>
            </a:r>
          </a:p>
          <a:p>
            <a:endParaRPr lang="en-US" dirty="0"/>
          </a:p>
          <a:p>
            <a:r>
              <a:rPr lang="en-US" dirty="0"/>
              <a:t>Improving Outcomes and Safely Reducing Revocations from Community Supervision in Florida https://www.cjinstitute.org/assets/sites/2/2022/07/Florida-Revocation-Analysis-Report-FINAL_7.13.22.pdf</a:t>
            </a:r>
          </a:p>
          <a:p>
            <a:endParaRPr lang="en-US" dirty="0"/>
          </a:p>
          <a:p>
            <a:r>
              <a:rPr lang="en-US" dirty="0"/>
              <a:t>Staff consistently identified a lack of resources, high caseloads, and diminished autonomy as challenges impacting their ability to focus on helping individuals succeed on supervision A reoccurring theme across focus group interviews was the lack of resources staff feel they have available to them to help individuals on their caseload succeed on supervision. This finding was further supported by the survey conducted by CJI. Nearly 90 percent of staff who responded to the survey stated they did not have the necessary resources to help clients overcome barriers to success. Staff also expressed concern with the high caseloads that many officers have. Fifty-nine percent of survey respondents indicated their caseloads were in the range of 51-100 individuals. </a:t>
            </a:r>
          </a:p>
          <a:p>
            <a:endParaRPr lang="en-US" dirty="0"/>
          </a:p>
          <a:p>
            <a:r>
              <a:rPr lang="en-US" dirty="0"/>
              <a:t>Another recurring theme noted during focus group interviews and staff survey responses was the desire officers have for more autonomy in making decisions regarding individuals on their caseload. During focus group interviews, staff expressed a lack of autonomy in responding to violations, with 82 percent of surveyed officers reporting that they do not have discretion to the decide when to recommend revocation. </a:t>
            </a:r>
          </a:p>
          <a:p>
            <a:pPr defTabSz="951067">
              <a:defRPr/>
            </a:pPr>
            <a:r>
              <a:rPr lang="en-US" b="1" dirty="0">
                <a:solidFill>
                  <a:prstClr val="black"/>
                </a:solidFill>
                <a:latin typeface="Calibri" panose="020F0502020204030204"/>
              </a:rPr>
              <a:t>Reference the 7/22 crime and justice institute’s report on Improving Outcomes and Safely Reducing Revocations from Community Supervision in Florida and the recommendations to address three of the critical areas in </a:t>
            </a:r>
            <a:r>
              <a:rPr lang="en-US" b="1" dirty="0" err="1">
                <a:solidFill>
                  <a:prstClr val="black"/>
                </a:solidFill>
                <a:latin typeface="Calibri" panose="020F0502020204030204"/>
              </a:rPr>
              <a:t>improviding</a:t>
            </a:r>
            <a:r>
              <a:rPr lang="en-US" b="1" dirty="0">
                <a:solidFill>
                  <a:prstClr val="black"/>
                </a:solidFill>
                <a:latin typeface="Calibri" panose="020F0502020204030204"/>
              </a:rPr>
              <a:t> community supervision outcomes in </a:t>
            </a:r>
            <a:r>
              <a:rPr lang="en-US" b="1" dirty="0" err="1">
                <a:solidFill>
                  <a:prstClr val="black"/>
                </a:solidFill>
                <a:latin typeface="Calibri" panose="020F0502020204030204"/>
              </a:rPr>
              <a:t>florida</a:t>
            </a:r>
            <a:r>
              <a:rPr lang="en-US" b="1" dirty="0">
                <a:solidFill>
                  <a:prstClr val="black"/>
                </a:solidFill>
                <a:latin typeface="Calibri" panose="020F0502020204030204"/>
              </a:rPr>
              <a:t>: </a:t>
            </a:r>
          </a:p>
          <a:p>
            <a:pPr defTabSz="951067">
              <a:defRPr/>
            </a:pPr>
            <a:r>
              <a:rPr lang="en-US" b="1" dirty="0">
                <a:solidFill>
                  <a:prstClr val="black"/>
                </a:solidFill>
                <a:latin typeface="Calibri" panose="020F0502020204030204"/>
              </a:rPr>
              <a:t>1.  Remove barriers to supervision success;</a:t>
            </a:r>
          </a:p>
          <a:p>
            <a:pPr defTabSz="951067">
              <a:defRPr/>
            </a:pPr>
            <a:r>
              <a:rPr lang="en-US" b="1" dirty="0">
                <a:solidFill>
                  <a:prstClr val="black"/>
                </a:solidFill>
                <a:latin typeface="Calibri" panose="020F0502020204030204"/>
              </a:rPr>
              <a:t>2. Focus resources on the highest-risk individuals; and</a:t>
            </a:r>
          </a:p>
          <a:p>
            <a:pPr defTabSz="951067">
              <a:defRPr/>
            </a:pPr>
            <a:r>
              <a:rPr lang="en-US" b="1" dirty="0">
                <a:solidFill>
                  <a:prstClr val="black"/>
                </a:solidFill>
                <a:latin typeface="Calibri" panose="020F0502020204030204"/>
              </a:rPr>
              <a:t>3. Ensure long-term sustainability of evidence-based practices. </a:t>
            </a:r>
          </a:p>
          <a:p>
            <a:pPr defTabSz="951067">
              <a:defRPr/>
            </a:pPr>
            <a:endParaRPr lang="en-US" b="1" dirty="0">
              <a:solidFill>
                <a:prstClr val="black"/>
              </a:solidFill>
              <a:latin typeface="Calibri" panose="020F0502020204030204"/>
            </a:endParaRPr>
          </a:p>
          <a:p>
            <a:pPr defTabSz="951067">
              <a:defRPr/>
            </a:pPr>
            <a:r>
              <a:rPr lang="en-US" b="1" dirty="0">
                <a:solidFill>
                  <a:prstClr val="black"/>
                </a:solidFill>
                <a:latin typeface="Calibri" panose="020F0502020204030204"/>
              </a:rPr>
              <a:t>The document provides a comprehensive overview of these areas and recommendations to address and improve each area.  </a:t>
            </a:r>
          </a:p>
          <a:p>
            <a:pPr defTabSz="951067">
              <a:defRPr/>
            </a:pPr>
            <a:endParaRPr lang="en-US" b="1"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C6882B2-02D4-44E1-83C1-1792DAF1DA3E}" type="slidenum">
              <a:rPr lang="en-US" smtClean="0"/>
              <a:t>17</a:t>
            </a:fld>
            <a:endParaRPr lang="en-US"/>
          </a:p>
        </p:txBody>
      </p:sp>
    </p:spTree>
    <p:extLst>
      <p:ext uri="{BB962C8B-B14F-4D97-AF65-F5344CB8AC3E}">
        <p14:creationId xmlns:p14="http://schemas.microsoft.com/office/powerpoint/2010/main" val="277683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Valori Oliver Leads</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18</a:t>
            </a:fld>
            <a:endParaRPr lang="en-US"/>
          </a:p>
        </p:txBody>
      </p:sp>
    </p:spTree>
    <p:extLst>
      <p:ext uri="{BB962C8B-B14F-4D97-AF65-F5344CB8AC3E}">
        <p14:creationId xmlns:p14="http://schemas.microsoft.com/office/powerpoint/2010/main" val="427067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 Valori </a:t>
            </a:r>
          </a:p>
          <a:p>
            <a:r>
              <a:rPr lang="en-US" dirty="0"/>
              <a:t>J Latimore jumps in and transition to Emil  </a:t>
            </a:r>
          </a:p>
        </p:txBody>
      </p:sp>
      <p:sp>
        <p:nvSpPr>
          <p:cNvPr id="4" name="Slide Number Placeholder 3"/>
          <p:cNvSpPr>
            <a:spLocks noGrp="1"/>
          </p:cNvSpPr>
          <p:nvPr>
            <p:ph type="sldNum" sz="quarter" idx="5"/>
          </p:nvPr>
        </p:nvSpPr>
        <p:spPr/>
        <p:txBody>
          <a:bodyPr/>
          <a:lstStyle/>
          <a:p>
            <a:fld id="{C510D949-9D59-4374-9E66-F6912FE89E8D}" type="slidenum">
              <a:rPr lang="en-US" smtClean="0"/>
              <a:t>19</a:t>
            </a:fld>
            <a:endParaRPr lang="en-US"/>
          </a:p>
        </p:txBody>
      </p:sp>
    </p:spTree>
    <p:extLst>
      <p:ext uri="{BB962C8B-B14F-4D97-AF65-F5344CB8AC3E}">
        <p14:creationId xmlns:p14="http://schemas.microsoft.com/office/powerpoint/2010/main" val="197526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Valori Oliver  LEADS</a:t>
            </a:r>
          </a:p>
        </p:txBody>
      </p:sp>
      <p:sp>
        <p:nvSpPr>
          <p:cNvPr id="4" name="Slide Number Placeholder 3"/>
          <p:cNvSpPr>
            <a:spLocks noGrp="1"/>
          </p:cNvSpPr>
          <p:nvPr>
            <p:ph type="sldNum" sz="quarter" idx="10"/>
          </p:nvPr>
        </p:nvSpPr>
        <p:spPr/>
        <p:txBody>
          <a:bodyPr/>
          <a:lstStyle/>
          <a:p>
            <a:fld id="{C510D949-9D59-4374-9E66-F6912FE89E8D}" type="slidenum">
              <a:rPr lang="en-US" smtClean="0"/>
              <a:t>2</a:t>
            </a:fld>
            <a:endParaRPr lang="en-US"/>
          </a:p>
        </p:txBody>
      </p:sp>
    </p:spTree>
    <p:extLst>
      <p:ext uri="{BB962C8B-B14F-4D97-AF65-F5344CB8AC3E}">
        <p14:creationId xmlns:p14="http://schemas.microsoft.com/office/powerpoint/2010/main" val="269187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Emil</a:t>
            </a:r>
          </a:p>
          <a:p>
            <a:endParaRPr lang="en-US" dirty="0"/>
          </a:p>
          <a:p>
            <a:pPr algn="l"/>
            <a:r>
              <a:rPr lang="en-US" sz="1200" b="1" i="0" u="none" strike="noStrike" dirty="0">
                <a:solidFill>
                  <a:srgbClr val="000000"/>
                </a:solidFill>
                <a:effectLst/>
                <a:latin typeface="Aptos" panose="020B0004020202020204" pitchFamily="34" charset="0"/>
              </a:rPr>
              <a:t>Key Aspects of Participation:</a:t>
            </a:r>
            <a:endParaRPr lang="en-US" sz="1200" b="0" i="0" u="none" strike="noStrike" dirty="0">
              <a:solidFill>
                <a:srgbClr val="000000"/>
              </a:solidFill>
              <a:effectLst/>
              <a:latin typeface="Aptos" panose="020B0004020202020204" pitchFamily="34" charset="0"/>
            </a:endParaRPr>
          </a:p>
          <a:p>
            <a:pPr algn="l">
              <a:buFont typeface="+mj-lt"/>
              <a:buAutoNum type="arabicPeriod"/>
            </a:pPr>
            <a:r>
              <a:rPr lang="en-US" sz="1200" b="1" i="0" u="none" strike="noStrike" dirty="0">
                <a:solidFill>
                  <a:srgbClr val="000000"/>
                </a:solidFill>
                <a:effectLst/>
                <a:latin typeface="Aptos" panose="020B0004020202020204" pitchFamily="34" charset="0"/>
              </a:rPr>
              <a:t>Personalized Treatment Plans:</a:t>
            </a:r>
            <a:endParaRPr lang="en-US" sz="1200" b="0" i="0" u="none" strike="noStrike" dirty="0">
              <a:solidFill>
                <a:srgbClr val="000000"/>
              </a:solidFill>
              <a:effectLst/>
              <a:latin typeface="Aptos" panose="020B0004020202020204" pitchFamily="34" charset="0"/>
            </a:endParaRP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rPr>
              <a:t>Participants work closely with judges, case managers, and treatment providers to develop individualized treatment plans.</a:t>
            </a: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hlinkClick r:id="rId3" tooltip="https://nij.ojp.gov/topics/articles/problem-solving-courts-fighting-crime-treating-offender"/>
              </a:rPr>
              <a:t>These plans often include therapy, counseling, substance abuse treatment, and other supportive services1</a:t>
            </a:r>
            <a:r>
              <a:rPr lang="en-US" sz="1200" b="0" i="0" u="none" strike="noStrike" dirty="0">
                <a:solidFill>
                  <a:srgbClr val="000000"/>
                </a:solidFill>
                <a:effectLst/>
                <a:latin typeface="Aptos" panose="020B0004020202020204" pitchFamily="34" charset="0"/>
              </a:rPr>
              <a:t>.</a:t>
            </a:r>
          </a:p>
          <a:p>
            <a:pPr algn="l">
              <a:buFont typeface="+mj-lt"/>
              <a:buAutoNum type="arabicPeriod"/>
            </a:pPr>
            <a:r>
              <a:rPr lang="en-US" sz="1200" b="1" i="0" u="none" strike="noStrike" dirty="0">
                <a:solidFill>
                  <a:srgbClr val="000000"/>
                </a:solidFill>
                <a:effectLst/>
                <a:latin typeface="Aptos" panose="020B0004020202020204" pitchFamily="34" charset="0"/>
              </a:rPr>
              <a:t>Regular Court Appearances:</a:t>
            </a:r>
            <a:endParaRPr lang="en-US" sz="1200" b="0" i="0" u="none" strike="noStrike" dirty="0">
              <a:solidFill>
                <a:srgbClr val="000000"/>
              </a:solidFill>
              <a:effectLst/>
              <a:latin typeface="Aptos" panose="020B0004020202020204" pitchFamily="34" charset="0"/>
            </a:endParaRP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rPr>
              <a:t>Participants must attend regular court sessions where their progress is reviewed.</a:t>
            </a: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hlinkClick r:id="rId3" tooltip="https://nij.ojp.gov/topics/articles/problem-solving-courts-fighting-crime-treating-offender"/>
              </a:rPr>
              <a:t>Judges monitor compliance with treatment plans and provide encouragement, as well as impose sanctions if necessary</a:t>
            </a:r>
            <a:r>
              <a:rPr lang="en-US" sz="1200" b="0" i="0" u="none" strike="noStrike" dirty="0">
                <a:solidFill>
                  <a:srgbClr val="000000"/>
                </a:solidFill>
                <a:effectLst/>
                <a:latin typeface="Aptos" panose="020B0004020202020204" pitchFamily="34" charset="0"/>
                <a:hlinkClick r:id="rId4" tooltip="https://dashboard.hiil.org/publications/trend-report-2021-delivering-justice/case-study-problem-solving-courts-in-the-us/"/>
              </a:rPr>
              <a:t>2</a:t>
            </a:r>
            <a:r>
              <a:rPr lang="en-US" sz="1200" b="0" i="0" u="none" strike="noStrike" dirty="0">
                <a:solidFill>
                  <a:srgbClr val="000000"/>
                </a:solidFill>
                <a:effectLst/>
                <a:latin typeface="Aptos" panose="020B0004020202020204" pitchFamily="34" charset="0"/>
              </a:rPr>
              <a:t>.</a:t>
            </a:r>
          </a:p>
          <a:p>
            <a:pPr algn="l">
              <a:buFont typeface="+mj-lt"/>
              <a:buAutoNum type="arabicPeriod"/>
            </a:pPr>
            <a:r>
              <a:rPr lang="en-US" sz="1200" b="1" i="0" u="none" strike="noStrike" dirty="0">
                <a:solidFill>
                  <a:srgbClr val="000000"/>
                </a:solidFill>
                <a:effectLst/>
                <a:latin typeface="Aptos" panose="020B0004020202020204" pitchFamily="34" charset="0"/>
              </a:rPr>
              <a:t>Accountability and Support:</a:t>
            </a:r>
            <a:endParaRPr lang="en-US" sz="1200" b="0" i="0" u="none" strike="noStrike" dirty="0">
              <a:solidFill>
                <a:srgbClr val="000000"/>
              </a:solidFill>
              <a:effectLst/>
              <a:latin typeface="Aptos" panose="020B0004020202020204" pitchFamily="34" charset="0"/>
            </a:endParaRP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rPr>
              <a:t>Participants are held accountable for their actions but are also provided with the support needed to make positive changes.</a:t>
            </a: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hlinkClick r:id="rId3" tooltip="https://nij.ojp.gov/topics/articles/problem-solving-courts-fighting-crime-treating-offender"/>
              </a:rPr>
              <a:t>The collaborative approach involves multiple stakeholders, including social workers, mental health professionals, and community organizations</a:t>
            </a:r>
            <a:r>
              <a:rPr lang="en-US" sz="1200" b="0" i="0" u="none" strike="noStrike" dirty="0">
                <a:solidFill>
                  <a:srgbClr val="000000"/>
                </a:solidFill>
                <a:effectLst/>
                <a:latin typeface="Aptos" panose="020B0004020202020204" pitchFamily="34" charset="0"/>
                <a:hlinkClick r:id="rId4" tooltip="https://dashboard.hiil.org/publications/trend-report-2021-delivering-justice/case-study-problem-solving-courts-in-the-us/"/>
              </a:rPr>
              <a:t>2</a:t>
            </a:r>
            <a:r>
              <a:rPr lang="en-US" sz="1200" b="0" i="0" u="none" strike="noStrike" dirty="0">
                <a:solidFill>
                  <a:srgbClr val="000000"/>
                </a:solidFill>
                <a:effectLst/>
                <a:latin typeface="Aptos" panose="020B0004020202020204" pitchFamily="34" charset="0"/>
              </a:rPr>
              <a:t>.</a:t>
            </a:r>
          </a:p>
          <a:p>
            <a:pPr algn="l">
              <a:buFont typeface="+mj-lt"/>
              <a:buAutoNum type="arabicPeriod"/>
            </a:pPr>
            <a:r>
              <a:rPr lang="en-US" sz="1200" b="1" i="0" u="none" strike="noStrike" dirty="0">
                <a:solidFill>
                  <a:srgbClr val="000000"/>
                </a:solidFill>
                <a:effectLst/>
                <a:latin typeface="Aptos" panose="020B0004020202020204" pitchFamily="34" charset="0"/>
              </a:rPr>
              <a:t>Focus on Rehabilitation:</a:t>
            </a:r>
            <a:endParaRPr lang="en-US" sz="1200" b="0" i="0" u="none" strike="noStrike" dirty="0">
              <a:solidFill>
                <a:srgbClr val="000000"/>
              </a:solidFill>
              <a:effectLst/>
              <a:latin typeface="Aptos" panose="020B0004020202020204" pitchFamily="34" charset="0"/>
            </a:endParaRP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rPr>
              <a:t>The primary goal is to reduce recidivism by addressing the root causes of criminal behavior.</a:t>
            </a: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hlinkClick r:id="rId3" tooltip="https://nij.ojp.gov/topics/articles/problem-solving-courts-fighting-crime-treating-offender"/>
              </a:rPr>
              <a:t>Successful completion of the program can lead to reduced sentences, dismissal of charges, or other legal benefits</a:t>
            </a:r>
            <a:r>
              <a:rPr lang="en-US" sz="1200" b="0" i="0" u="none" strike="noStrike" dirty="0">
                <a:solidFill>
                  <a:srgbClr val="000000"/>
                </a:solidFill>
                <a:effectLst/>
                <a:latin typeface="Aptos" panose="020B0004020202020204" pitchFamily="34" charset="0"/>
                <a:hlinkClick r:id="rId5" tooltip="https://en.wikipedia.org/wiki/Problem-solving_courts_in_the_United_States"/>
              </a:rPr>
              <a:t>3</a:t>
            </a:r>
            <a:r>
              <a:rPr lang="en-US" sz="1200" b="0" i="0" u="none" strike="noStrike" dirty="0">
                <a:solidFill>
                  <a:srgbClr val="000000"/>
                </a:solidFill>
                <a:effectLst/>
                <a:latin typeface="Aptos" panose="020B0004020202020204" pitchFamily="34" charset="0"/>
              </a:rPr>
              <a:t>.</a:t>
            </a:r>
          </a:p>
          <a:p>
            <a:pPr algn="l">
              <a:buFont typeface="+mj-lt"/>
              <a:buAutoNum type="arabicPeriod"/>
            </a:pPr>
            <a:r>
              <a:rPr lang="en-US" sz="1200" b="1" i="0" u="none" strike="noStrike" dirty="0">
                <a:solidFill>
                  <a:srgbClr val="000000"/>
                </a:solidFill>
                <a:effectLst/>
                <a:latin typeface="Aptos" panose="020B0004020202020204" pitchFamily="34" charset="0"/>
              </a:rPr>
              <a:t>Community Involvement:</a:t>
            </a:r>
            <a:endParaRPr lang="en-US" sz="1200" b="0" i="0" u="none" strike="noStrike" dirty="0">
              <a:solidFill>
                <a:srgbClr val="000000"/>
              </a:solidFill>
              <a:effectLst/>
              <a:latin typeface="Aptos" panose="020B0004020202020204" pitchFamily="34" charset="0"/>
            </a:endParaRP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rPr>
              <a:t>Problem-solving courts often engage with community resources to provide comprehensive support.</a:t>
            </a:r>
          </a:p>
          <a:p>
            <a:pPr marL="742950" lvl="1" indent="-285750" algn="l">
              <a:buFont typeface="Arial" panose="020B0604020202020204" pitchFamily="34" charset="0"/>
              <a:buChar char="•"/>
            </a:pPr>
            <a:r>
              <a:rPr lang="en-US" sz="1200" b="0" i="0" u="none" strike="noStrike" dirty="0">
                <a:solidFill>
                  <a:srgbClr val="000000"/>
                </a:solidFill>
                <a:effectLst/>
                <a:latin typeface="Aptos" panose="020B0004020202020204" pitchFamily="34" charset="0"/>
                <a:hlinkClick r:id="rId3" tooltip="https://nij.ojp.gov/topics/articles/problem-solving-courts-fighting-crime-treating-offender"/>
              </a:rPr>
              <a:t>Participants may be required to engage in community service or other restorative justice activities</a:t>
            </a:r>
            <a:r>
              <a:rPr lang="en-US" sz="1200" b="0" i="0" u="none" strike="noStrike" dirty="0">
                <a:solidFill>
                  <a:srgbClr val="000000"/>
                </a:solidFill>
                <a:effectLst/>
                <a:latin typeface="Aptos" panose="020B0004020202020204" pitchFamily="34" charset="0"/>
                <a:hlinkClick r:id="rId4" tooltip="https://dashboard.hiil.org/publications/trend-report-2021-delivering-justice/case-study-problem-solving-courts-in-the-us/"/>
              </a:rPr>
              <a:t>2</a:t>
            </a:r>
            <a:r>
              <a:rPr lang="en-US" sz="1200" b="0" i="0" u="none" strike="noStrike" dirty="0">
                <a:solidFill>
                  <a:srgbClr val="000000"/>
                </a:solidFill>
                <a:effectLst/>
                <a:latin typeface="Aptos" panose="020B0004020202020204" pitchFamily="34" charset="0"/>
              </a:rPr>
              <a:t>.</a:t>
            </a:r>
          </a:p>
          <a:p>
            <a:pPr algn="l"/>
            <a:r>
              <a:rPr lang="en-US" sz="1200" b="1" i="0" u="none" strike="noStrike" dirty="0">
                <a:solidFill>
                  <a:srgbClr val="000000"/>
                </a:solidFill>
                <a:effectLst/>
                <a:latin typeface="Aptos" panose="020B0004020202020204" pitchFamily="34" charset="0"/>
              </a:rPr>
              <a:t>Benefits of Participation:</a:t>
            </a:r>
            <a:endParaRPr lang="en-US" sz="1200" b="0" i="0" u="none" strike="noStrike" dirty="0">
              <a:solidFill>
                <a:srgbClr val="000000"/>
              </a:solidFill>
              <a:effectLst/>
              <a:latin typeface="Aptos" panose="020B0004020202020204" pitchFamily="34" charset="0"/>
            </a:endParaRPr>
          </a:p>
          <a:p>
            <a:pPr algn="l">
              <a:buFont typeface="Arial" panose="020B0604020202020204" pitchFamily="34" charset="0"/>
              <a:buChar char="•"/>
            </a:pPr>
            <a:r>
              <a:rPr lang="en-US" sz="1200" b="1" i="0" u="none" strike="noStrike" dirty="0">
                <a:solidFill>
                  <a:srgbClr val="000000"/>
                </a:solidFill>
                <a:effectLst/>
                <a:latin typeface="Aptos" panose="020B0004020202020204" pitchFamily="34" charset="0"/>
                <a:hlinkClick r:id="rId6" tooltip="https://www.nami.org/Advocacy/Policy-Priorities/Supporting-Community-Inclusion-and-Non-Discrimination/Problem-Solving-Courts-Specialty-Courts/"/>
              </a:rPr>
              <a:t>Reduced Recidivism:</a:t>
            </a:r>
            <a:r>
              <a:rPr lang="en-US" sz="1200" b="0" i="0" u="none" strike="noStrike" dirty="0">
                <a:solidFill>
                  <a:srgbClr val="000000"/>
                </a:solidFill>
                <a:effectLst/>
                <a:latin typeface="Aptos" panose="020B0004020202020204" pitchFamily="34" charset="0"/>
                <a:hlinkClick r:id="rId6" tooltip="https://www.nami.org/Advocacy/Policy-Priorities/Supporting-Community-Inclusion-and-Non-Discrimination/Problem-Solving-Courts-Specialty-Courts/"/>
              </a:rPr>
              <a:t> Participants are less likely to reoffend compared to those in traditional courts4</a:t>
            </a:r>
            <a:r>
              <a:rPr lang="en-US" sz="1200" b="0" i="0" u="none" strike="noStrike" dirty="0">
                <a:solidFill>
                  <a:srgbClr val="000000"/>
                </a:solidFill>
                <a:effectLst/>
                <a:latin typeface="Aptos" panose="020B0004020202020204" pitchFamily="34" charset="0"/>
              </a:rPr>
              <a:t>.</a:t>
            </a:r>
          </a:p>
          <a:p>
            <a:pPr algn="l">
              <a:buFont typeface="Arial" panose="020B0604020202020204" pitchFamily="34" charset="0"/>
              <a:buChar char="•"/>
            </a:pPr>
            <a:r>
              <a:rPr lang="en-US" sz="1200" b="1" i="0" u="none" strike="noStrike" dirty="0">
                <a:solidFill>
                  <a:srgbClr val="000000"/>
                </a:solidFill>
                <a:effectLst/>
                <a:latin typeface="Aptos" panose="020B0004020202020204" pitchFamily="34" charset="0"/>
                <a:hlinkClick r:id="rId6" tooltip="https://www.nami.org/Advocacy/Policy-Priorities/Supporting-Community-Inclusion-and-Non-Discrimination/Problem-Solving-Courts-Specialty-Courts/"/>
              </a:rPr>
              <a:t>Improved Outcomes:</a:t>
            </a:r>
            <a:r>
              <a:rPr lang="en-US" sz="1200" b="0" i="0" u="none" strike="noStrike" dirty="0">
                <a:solidFill>
                  <a:srgbClr val="000000"/>
                </a:solidFill>
                <a:effectLst/>
                <a:latin typeface="Aptos" panose="020B0004020202020204" pitchFamily="34" charset="0"/>
                <a:hlinkClick r:id="rId6" tooltip="https://www.nami.org/Advocacy/Policy-Priorities/Supporting-Community-Inclusion-and-Non-Discrimination/Problem-Solving-Courts-Specialty-Courts/"/>
              </a:rPr>
              <a:t> Many participants experience better mental health, improved family relationships, and greater stability in their lives4</a:t>
            </a:r>
            <a:r>
              <a:rPr lang="en-US" sz="1200" b="0" i="0" u="none" strike="noStrike" dirty="0">
                <a:solidFill>
                  <a:srgbClr val="000000"/>
                </a:solidFill>
                <a:effectLst/>
                <a:latin typeface="Aptos" panose="020B0004020202020204" pitchFamily="34" charset="0"/>
              </a:rPr>
              <a:t>.</a:t>
            </a:r>
          </a:p>
          <a:p>
            <a:pPr algn="l">
              <a:buFont typeface="Arial" panose="020B0604020202020204" pitchFamily="34" charset="0"/>
              <a:buChar char="•"/>
            </a:pPr>
            <a:r>
              <a:rPr lang="en-US" sz="1200" b="1" i="0" u="none" strike="noStrike" dirty="0">
                <a:solidFill>
                  <a:srgbClr val="000000"/>
                </a:solidFill>
                <a:effectLst/>
                <a:latin typeface="Aptos" panose="020B0004020202020204" pitchFamily="34" charset="0"/>
                <a:hlinkClick r:id="rId5" tooltip="https://en.wikipedia.org/wiki/Problem-solving_courts_in_the_United_States"/>
              </a:rPr>
              <a:t>Supportive Environment:</a:t>
            </a:r>
            <a:r>
              <a:rPr lang="en-US" sz="1200" b="0" i="0" u="none" strike="noStrike" dirty="0">
                <a:solidFill>
                  <a:srgbClr val="000000"/>
                </a:solidFill>
                <a:effectLst/>
                <a:latin typeface="Aptos" panose="020B0004020202020204" pitchFamily="34" charset="0"/>
                <a:hlinkClick r:id="rId5" tooltip="https://en.wikipedia.org/wiki/Problem-solving_courts_in_the_United_States"/>
              </a:rPr>
              <a:t> The non-adversarial, supportive environment helps participants feel more engaged and motivated to succeed3</a:t>
            </a:r>
            <a:r>
              <a:rPr lang="en-US" sz="1200" b="0" i="0" u="none" strike="noStrike" dirty="0">
                <a:solidFill>
                  <a:srgbClr val="000000"/>
                </a:solidFill>
                <a:effectLst/>
                <a:latin typeface="Aptos" panose="020B00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20</a:t>
            </a:fld>
            <a:endParaRPr lang="en-US"/>
          </a:p>
        </p:txBody>
      </p:sp>
    </p:spTree>
    <p:extLst>
      <p:ext uri="{BB962C8B-B14F-4D97-AF65-F5344CB8AC3E}">
        <p14:creationId xmlns:p14="http://schemas.microsoft.com/office/powerpoint/2010/main" val="195233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Emil</a:t>
            </a:r>
          </a:p>
        </p:txBody>
      </p:sp>
      <p:sp>
        <p:nvSpPr>
          <p:cNvPr id="4" name="Slide Number Placeholder 3"/>
          <p:cNvSpPr>
            <a:spLocks noGrp="1"/>
          </p:cNvSpPr>
          <p:nvPr>
            <p:ph type="sldNum" sz="quarter" idx="10"/>
          </p:nvPr>
        </p:nvSpPr>
        <p:spPr/>
        <p:txBody>
          <a:bodyPr/>
          <a:lstStyle/>
          <a:p>
            <a:fld id="{C510D949-9D59-4374-9E66-F6912FE89E8D}" type="slidenum">
              <a:rPr lang="en-US" smtClean="0"/>
              <a:t>21</a:t>
            </a:fld>
            <a:endParaRPr lang="en-US" dirty="0"/>
          </a:p>
        </p:txBody>
      </p:sp>
    </p:spTree>
    <p:extLst>
      <p:ext uri="{BB962C8B-B14F-4D97-AF65-F5344CB8AC3E}">
        <p14:creationId xmlns:p14="http://schemas.microsoft.com/office/powerpoint/2010/main" val="71976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Emil</a:t>
            </a:r>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906C2-C04A-440C-AAD3-C2F35CB94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27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Valori </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23</a:t>
            </a:fld>
            <a:endParaRPr lang="en-US"/>
          </a:p>
        </p:txBody>
      </p:sp>
    </p:spTree>
    <p:extLst>
      <p:ext uri="{BB962C8B-B14F-4D97-AF65-F5344CB8AC3E}">
        <p14:creationId xmlns:p14="http://schemas.microsoft.com/office/powerpoint/2010/main" val="269187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and Contrast </a:t>
            </a:r>
          </a:p>
          <a:p>
            <a:r>
              <a:rPr lang="en-US" dirty="0"/>
              <a:t>Lead – Valori &amp; J Latimore</a:t>
            </a:r>
          </a:p>
        </p:txBody>
      </p:sp>
      <p:sp>
        <p:nvSpPr>
          <p:cNvPr id="4" name="Slide Number Placeholder 3"/>
          <p:cNvSpPr>
            <a:spLocks noGrp="1"/>
          </p:cNvSpPr>
          <p:nvPr>
            <p:ph type="sldNum" sz="quarter" idx="5"/>
          </p:nvPr>
        </p:nvSpPr>
        <p:spPr/>
        <p:txBody>
          <a:bodyPr/>
          <a:lstStyle/>
          <a:p>
            <a:fld id="{C510D949-9D59-4374-9E66-F6912FE89E8D}" type="slidenum">
              <a:rPr lang="en-US" smtClean="0"/>
              <a:t>24</a:t>
            </a:fld>
            <a:endParaRPr lang="en-US"/>
          </a:p>
        </p:txBody>
      </p:sp>
    </p:spTree>
    <p:extLst>
      <p:ext uri="{BB962C8B-B14F-4D97-AF65-F5344CB8AC3E}">
        <p14:creationId xmlns:p14="http://schemas.microsoft.com/office/powerpoint/2010/main" val="139308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and Contrast </a:t>
            </a:r>
          </a:p>
          <a:p>
            <a:r>
              <a:rPr lang="en-US" dirty="0"/>
              <a:t>Lead – Valori &amp; J Latimore</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25</a:t>
            </a:fld>
            <a:endParaRPr lang="en-US"/>
          </a:p>
        </p:txBody>
      </p:sp>
    </p:spTree>
    <p:extLst>
      <p:ext uri="{BB962C8B-B14F-4D97-AF65-F5344CB8AC3E}">
        <p14:creationId xmlns:p14="http://schemas.microsoft.com/office/powerpoint/2010/main" val="160754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and Contrast </a:t>
            </a:r>
          </a:p>
          <a:p>
            <a:r>
              <a:rPr lang="en-US" dirty="0"/>
              <a:t>Lead – Valori &amp; J Latimore</a:t>
            </a:r>
          </a:p>
          <a:p>
            <a:endParaRPr lang="en-US" dirty="0"/>
          </a:p>
          <a:p>
            <a:r>
              <a:rPr lang="en-US" dirty="0"/>
              <a:t>Transition into Emil</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26</a:t>
            </a:fld>
            <a:endParaRPr lang="en-US"/>
          </a:p>
        </p:txBody>
      </p:sp>
    </p:spTree>
    <p:extLst>
      <p:ext uri="{BB962C8B-B14F-4D97-AF65-F5344CB8AC3E}">
        <p14:creationId xmlns:p14="http://schemas.microsoft.com/office/powerpoint/2010/main" val="338667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Emil</a:t>
            </a:r>
          </a:p>
        </p:txBody>
      </p:sp>
      <p:sp>
        <p:nvSpPr>
          <p:cNvPr id="4" name="Slide Number Placeholder 3"/>
          <p:cNvSpPr>
            <a:spLocks noGrp="1"/>
          </p:cNvSpPr>
          <p:nvPr>
            <p:ph type="sldNum" sz="quarter" idx="10"/>
          </p:nvPr>
        </p:nvSpPr>
        <p:spPr/>
        <p:txBody>
          <a:bodyPr/>
          <a:lstStyle/>
          <a:p>
            <a:fld id="{C510D949-9D59-4374-9E66-F6912FE89E8D}" type="slidenum">
              <a:rPr lang="en-US" smtClean="0"/>
              <a:t>27</a:t>
            </a:fld>
            <a:endParaRPr lang="en-US" dirty="0"/>
          </a:p>
        </p:txBody>
      </p:sp>
    </p:spTree>
    <p:extLst>
      <p:ext uri="{BB962C8B-B14F-4D97-AF65-F5344CB8AC3E}">
        <p14:creationId xmlns:p14="http://schemas.microsoft.com/office/powerpoint/2010/main" val="1450856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Emil </a:t>
            </a:r>
          </a:p>
        </p:txBody>
      </p:sp>
      <p:sp>
        <p:nvSpPr>
          <p:cNvPr id="4" name="Slide Number Placeholder 3"/>
          <p:cNvSpPr>
            <a:spLocks noGrp="1"/>
          </p:cNvSpPr>
          <p:nvPr>
            <p:ph type="sldNum" sz="quarter" idx="5"/>
          </p:nvPr>
        </p:nvSpPr>
        <p:spPr/>
        <p:txBody>
          <a:bodyPr/>
          <a:lstStyle/>
          <a:p>
            <a:fld id="{C510D949-9D59-4374-9E66-F6912FE89E8D}" type="slidenum">
              <a:rPr lang="en-US" smtClean="0"/>
              <a:t>28</a:t>
            </a:fld>
            <a:endParaRPr lang="en-US"/>
          </a:p>
        </p:txBody>
      </p:sp>
    </p:spTree>
    <p:extLst>
      <p:ext uri="{BB962C8B-B14F-4D97-AF65-F5344CB8AC3E}">
        <p14:creationId xmlns:p14="http://schemas.microsoft.com/office/powerpoint/2010/main" val="62880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29</a:t>
            </a:fld>
            <a:endParaRPr lang="en-US"/>
          </a:p>
        </p:txBody>
      </p:sp>
    </p:spTree>
    <p:extLst>
      <p:ext uri="{BB962C8B-B14F-4D97-AF65-F5344CB8AC3E}">
        <p14:creationId xmlns:p14="http://schemas.microsoft.com/office/powerpoint/2010/main" val="136134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dirty="0">
                <a:solidFill>
                  <a:prstClr val="black"/>
                </a:solidFill>
                <a:latin typeface="Calibri" panose="020F0502020204030204"/>
              </a:rPr>
              <a:t>Valori Oliver LEADS</a:t>
            </a:r>
          </a:p>
          <a:p>
            <a:pPr defTabSz="951067">
              <a:defRPr/>
            </a:pPr>
            <a:endParaRPr lang="en-US" dirty="0">
              <a:solidFill>
                <a:prstClr val="black"/>
              </a:solidFill>
              <a:latin typeface="Calibri" panose="020F0502020204030204"/>
            </a:endParaRPr>
          </a:p>
          <a:p>
            <a:pPr defTabSz="951067">
              <a:defRPr/>
            </a:pPr>
            <a:r>
              <a:rPr lang="en-US" dirty="0">
                <a:solidFill>
                  <a:prstClr val="black"/>
                </a:solidFill>
                <a:latin typeface="Calibri" panose="020F0502020204030204"/>
              </a:rPr>
              <a:t>Probation Services https://fdc.myflorida.com/cc/index.html</a:t>
            </a:r>
          </a:p>
          <a:p>
            <a:pPr defTabSz="951067">
              <a:defRPr/>
            </a:pPr>
            <a:endParaRPr lang="en-US" dirty="0">
              <a:solidFill>
                <a:prstClr val="black"/>
              </a:solidFill>
              <a:latin typeface="Calibri" panose="020F0502020204030204"/>
            </a:endParaRPr>
          </a:p>
          <a:p>
            <a:r>
              <a:rPr lang="en-US" b="0" i="0" dirty="0">
                <a:solidFill>
                  <a:srgbClr val="212529"/>
                </a:solidFill>
                <a:effectLst/>
                <a:latin typeface="-apple-system"/>
              </a:rPr>
              <a:t>The </a:t>
            </a:r>
            <a:r>
              <a:rPr lang="en-US" b="0" i="0" u="none" strike="noStrike" dirty="0">
                <a:solidFill>
                  <a:srgbClr val="007BFF"/>
                </a:solidFill>
                <a:effectLst/>
                <a:latin typeface="-apple-system"/>
                <a:hlinkClick r:id="rId3"/>
              </a:rPr>
              <a:t>Office of Community Corrections</a:t>
            </a:r>
            <a:r>
              <a:rPr lang="en-US" b="0" i="0" dirty="0">
                <a:solidFill>
                  <a:srgbClr val="212529"/>
                </a:solidFill>
                <a:effectLst/>
                <a:latin typeface="-apple-system"/>
              </a:rPr>
              <a:t> mission is to protect the community by supervising offenders and reporting non-compliance to the sentencing or releasing authority. Correctional probation officers enforce standard conditions of supervision stipulated by statute, as well as special conditions imposed by the court or sentencing authority, including victim restitution, substance abuse and/or mental health treatment programs, and other sanctions or restrictions. Correctional Probation Officers also supervise offenders placed on pre-trial intervention. Offenders are monitored through field contacts at their residences, employment sites and other locations in the community. Officers conduct investigations and violation reports. </a:t>
            </a:r>
            <a:r>
              <a:rPr lang="en-US" b="1" i="0" dirty="0">
                <a:solidFill>
                  <a:srgbClr val="212529"/>
                </a:solidFill>
                <a:effectLst/>
                <a:latin typeface="-apple-system"/>
              </a:rPr>
              <a:t>Officers make appropriate referrals to assist the offender with resources available to complete their term of supervision successfully. </a:t>
            </a:r>
            <a:r>
              <a:rPr lang="en-US" b="0" i="0" dirty="0">
                <a:solidFill>
                  <a:srgbClr val="212529"/>
                </a:solidFill>
                <a:effectLst/>
                <a:latin typeface="-apple-system"/>
              </a:rPr>
              <a:t>The office also manages offenders received for supervision from other states through </a:t>
            </a:r>
            <a:r>
              <a:rPr lang="en-US" b="0" i="0" u="none" strike="noStrike" dirty="0">
                <a:solidFill>
                  <a:srgbClr val="007BFF"/>
                </a:solidFill>
                <a:effectLst/>
                <a:latin typeface="-apple-system"/>
                <a:hlinkClick r:id="rId4"/>
              </a:rPr>
              <a:t>interstate compact</a:t>
            </a:r>
            <a:r>
              <a:rPr lang="en-US" b="0" i="0" dirty="0">
                <a:solidFill>
                  <a:srgbClr val="212529"/>
                </a:solidFill>
                <a:effectLst/>
                <a:latin typeface="-apple-system"/>
              </a:rPr>
              <a:t> agreements.</a:t>
            </a:r>
          </a:p>
          <a:p>
            <a:endParaRPr lang="en-US" b="0" i="0" dirty="0">
              <a:solidFill>
                <a:srgbClr val="2125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CC6882B2-02D4-44E1-83C1-1792DAF1DA3E}" type="slidenum">
              <a:rPr lang="en-US" smtClean="0"/>
              <a:t>3</a:t>
            </a:fld>
            <a:endParaRPr lang="en-US"/>
          </a:p>
        </p:txBody>
      </p:sp>
    </p:spTree>
    <p:extLst>
      <p:ext uri="{BB962C8B-B14F-4D97-AF65-F5344CB8AC3E}">
        <p14:creationId xmlns:p14="http://schemas.microsoft.com/office/powerpoint/2010/main" val="174542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Valori Oliver LEADS</a:t>
            </a:r>
            <a:br>
              <a:rPr lang="en-US" b="0" i="0" dirty="0">
                <a:solidFill>
                  <a:srgbClr val="212529"/>
                </a:solidFill>
                <a:effectLst/>
                <a:latin typeface="-apple-system"/>
              </a:rPr>
            </a:br>
            <a:endParaRPr lang="en-US" dirty="0">
              <a:solidFill>
                <a:srgbClr val="212529"/>
              </a:solidFill>
              <a:latin typeface="-apple-system"/>
            </a:endParaRPr>
          </a:p>
          <a:p>
            <a:pPr defTabSz="951067">
              <a:defRPr/>
            </a:pPr>
            <a:r>
              <a:rPr lang="en-US" dirty="0">
                <a:hlinkClick r:id="rId3"/>
              </a:rPr>
              <a:t>Annual_Report_22-23_V10.pdf (ccplatform.net)</a:t>
            </a:r>
            <a:endParaRPr lang="en-US" dirty="0">
              <a:solidFill>
                <a:srgbClr val="0A0A0A"/>
              </a:solidFill>
              <a:latin typeface="verdana" panose="020B0604030504040204" pitchFamily="34" charset="0"/>
            </a:endParaRPr>
          </a:p>
          <a:p>
            <a:pPr defTabSz="951067">
              <a:defRPr/>
            </a:pPr>
            <a:endParaRPr lang="en-US" dirty="0">
              <a:solidFill>
                <a:srgbClr val="0A0A0A"/>
              </a:solidFill>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CC6882B2-02D4-44E1-83C1-1792DAF1DA3E}" type="slidenum">
              <a:rPr lang="en-US" smtClean="0"/>
              <a:t>4</a:t>
            </a:fld>
            <a:endParaRPr lang="en-US"/>
          </a:p>
        </p:txBody>
      </p:sp>
    </p:spTree>
    <p:extLst>
      <p:ext uri="{BB962C8B-B14F-4D97-AF65-F5344CB8AC3E}">
        <p14:creationId xmlns:p14="http://schemas.microsoft.com/office/powerpoint/2010/main" val="184624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dirty="0"/>
              <a:t>Valori Oliver Leads</a:t>
            </a:r>
          </a:p>
          <a:p>
            <a:pPr marL="45720" indent="0">
              <a:buNone/>
            </a:pPr>
            <a:endParaRPr lang="en-US" dirty="0"/>
          </a:p>
          <a:p>
            <a:pPr marL="45720" indent="0">
              <a:buNone/>
            </a:pPr>
            <a:r>
              <a:rPr lang="en-US" dirty="0"/>
              <a:t>Standard Conditions of Supervision</a:t>
            </a:r>
          </a:p>
          <a:p>
            <a:r>
              <a:rPr lang="en-US" sz="1200" dirty="0"/>
              <a:t>Reporting (monthly, weekly, other)</a:t>
            </a:r>
          </a:p>
          <a:p>
            <a:r>
              <a:rPr lang="en-US" sz="1200" dirty="0"/>
              <a:t>No Weapons</a:t>
            </a:r>
          </a:p>
          <a:p>
            <a:r>
              <a:rPr lang="en-US" sz="1200" dirty="0"/>
              <a:t>Do not use intoxicants</a:t>
            </a:r>
          </a:p>
          <a:p>
            <a:r>
              <a:rPr lang="en-US" sz="1200" dirty="0"/>
              <a:t>Do not associate with persons engaged in criminal activity.</a:t>
            </a:r>
          </a:p>
          <a:p>
            <a:r>
              <a:rPr lang="en-US" sz="1200" dirty="0"/>
              <a:t>Court cost and fees</a:t>
            </a:r>
          </a:p>
          <a:p>
            <a:r>
              <a:rPr lang="en-US" sz="1200" dirty="0"/>
              <a:t>Random Drug testing</a:t>
            </a:r>
          </a:p>
          <a:p>
            <a:endParaRPr lang="en-US" sz="1200" dirty="0"/>
          </a:p>
          <a:p>
            <a:r>
              <a:rPr lang="en-US" sz="1200" dirty="0"/>
              <a:t>Special Conditions</a:t>
            </a:r>
          </a:p>
          <a:p>
            <a:r>
              <a:rPr lang="en-US" sz="1200" dirty="0"/>
              <a:t>Mental Health Evaluation</a:t>
            </a:r>
          </a:p>
          <a:p>
            <a:r>
              <a:rPr lang="en-US" sz="1200" dirty="0"/>
              <a:t>Substance abuse evaluation</a:t>
            </a:r>
          </a:p>
          <a:p>
            <a:r>
              <a:rPr lang="en-US" sz="1200" dirty="0"/>
              <a:t>No Contact with the victim</a:t>
            </a:r>
          </a:p>
          <a:p>
            <a:r>
              <a:rPr lang="en-US" sz="1200" dirty="0"/>
              <a:t>Community Service Hours</a:t>
            </a:r>
          </a:p>
          <a:p>
            <a:endParaRPr lang="en-US" sz="1200" dirty="0"/>
          </a:p>
          <a:p>
            <a:endParaRPr lang="en-US" sz="1200" dirty="0"/>
          </a:p>
          <a:p>
            <a:r>
              <a:rPr lang="en-US" sz="1200" dirty="0"/>
              <a:t>Transition into Judge Latimore.</a:t>
            </a:r>
          </a:p>
          <a:p>
            <a:endParaRPr lang="en-US" dirty="0"/>
          </a:p>
        </p:txBody>
      </p:sp>
      <p:sp>
        <p:nvSpPr>
          <p:cNvPr id="4" name="Slide Number Placeholder 3"/>
          <p:cNvSpPr>
            <a:spLocks noGrp="1"/>
          </p:cNvSpPr>
          <p:nvPr>
            <p:ph type="sldNum" sz="quarter" idx="5"/>
          </p:nvPr>
        </p:nvSpPr>
        <p:spPr/>
        <p:txBody>
          <a:bodyPr/>
          <a:lstStyle/>
          <a:p>
            <a:fld id="{C510D949-9D59-4374-9E66-F6912FE89E8D}" type="slidenum">
              <a:rPr lang="en-US" smtClean="0"/>
              <a:t>5</a:t>
            </a:fld>
            <a:endParaRPr lang="en-US"/>
          </a:p>
        </p:txBody>
      </p:sp>
    </p:spTree>
    <p:extLst>
      <p:ext uri="{BB962C8B-B14F-4D97-AF65-F5344CB8AC3E}">
        <p14:creationId xmlns:p14="http://schemas.microsoft.com/office/powerpoint/2010/main" val="212882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Lead = J Latimore</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6</a:t>
            </a:fld>
            <a:endParaRPr lang="en-US" dirty="0"/>
          </a:p>
        </p:txBody>
      </p:sp>
    </p:spTree>
    <p:extLst>
      <p:ext uri="{BB962C8B-B14F-4D97-AF65-F5344CB8AC3E}">
        <p14:creationId xmlns:p14="http://schemas.microsoft.com/office/powerpoint/2010/main" val="157811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Judge Latimore</a:t>
            </a:r>
          </a:p>
          <a:p>
            <a:endParaRPr lang="en-US" dirty="0"/>
          </a:p>
        </p:txBody>
      </p:sp>
      <p:sp>
        <p:nvSpPr>
          <p:cNvPr id="4" name="Slide Number Placeholder 3"/>
          <p:cNvSpPr>
            <a:spLocks noGrp="1"/>
          </p:cNvSpPr>
          <p:nvPr>
            <p:ph type="sldNum" sz="quarter" idx="10"/>
          </p:nvPr>
        </p:nvSpPr>
        <p:spPr/>
        <p:txBody>
          <a:bodyPr/>
          <a:lstStyle/>
          <a:p>
            <a:fld id="{C510D949-9D59-4374-9E66-F6912FE89E8D}" type="slidenum">
              <a:rPr lang="en-US" smtClean="0"/>
              <a:t>7</a:t>
            </a:fld>
            <a:endParaRPr lang="en-US" dirty="0"/>
          </a:p>
        </p:txBody>
      </p:sp>
    </p:spTree>
    <p:extLst>
      <p:ext uri="{BB962C8B-B14F-4D97-AF65-F5344CB8AC3E}">
        <p14:creationId xmlns:p14="http://schemas.microsoft.com/office/powerpoint/2010/main" val="289616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J Latimore</a:t>
            </a:r>
          </a:p>
        </p:txBody>
      </p:sp>
      <p:sp>
        <p:nvSpPr>
          <p:cNvPr id="4" name="Slide Number Placeholder 3"/>
          <p:cNvSpPr>
            <a:spLocks noGrp="1"/>
          </p:cNvSpPr>
          <p:nvPr>
            <p:ph type="sldNum" sz="quarter" idx="10"/>
          </p:nvPr>
        </p:nvSpPr>
        <p:spPr/>
        <p:txBody>
          <a:bodyPr/>
          <a:lstStyle/>
          <a:p>
            <a:fld id="{C510D949-9D59-4374-9E66-F6912FE89E8D}" type="slidenum">
              <a:rPr lang="en-US" smtClean="0"/>
              <a:t>8</a:t>
            </a:fld>
            <a:endParaRPr lang="en-US" dirty="0"/>
          </a:p>
        </p:txBody>
      </p:sp>
    </p:spTree>
    <p:extLst>
      <p:ext uri="{BB962C8B-B14F-4D97-AF65-F5344CB8AC3E}">
        <p14:creationId xmlns:p14="http://schemas.microsoft.com/office/powerpoint/2010/main" val="53955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 J Latimore</a:t>
            </a:r>
          </a:p>
        </p:txBody>
      </p:sp>
      <p:sp>
        <p:nvSpPr>
          <p:cNvPr id="4" name="Slide Number Placeholder 3"/>
          <p:cNvSpPr>
            <a:spLocks noGrp="1"/>
          </p:cNvSpPr>
          <p:nvPr>
            <p:ph type="sldNum" sz="quarter" idx="10"/>
          </p:nvPr>
        </p:nvSpPr>
        <p:spPr/>
        <p:txBody>
          <a:bodyPr/>
          <a:lstStyle/>
          <a:p>
            <a:fld id="{C510D949-9D59-4374-9E66-F6912FE89E8D}" type="slidenum">
              <a:rPr lang="en-US" smtClean="0"/>
              <a:t>9</a:t>
            </a:fld>
            <a:endParaRPr lang="en-US" dirty="0"/>
          </a:p>
        </p:txBody>
      </p:sp>
    </p:spTree>
    <p:extLst>
      <p:ext uri="{BB962C8B-B14F-4D97-AF65-F5344CB8AC3E}">
        <p14:creationId xmlns:p14="http://schemas.microsoft.com/office/powerpoint/2010/main" val="289616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334349C-CB6C-40B5-ADBF-AC122F093424}" type="datetimeFigureOut">
              <a:rPr lang="en-US" smtClean="0"/>
              <a:t>7/23/2024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D80A817-737F-4E42-BF55-48A84BA8A1D3}"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4349C-CB6C-40B5-ADBF-AC122F093424}"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0A817-737F-4E42-BF55-48A84BA8A1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4349C-CB6C-40B5-ADBF-AC122F093424}"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D80A817-737F-4E42-BF55-48A84BA8A1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4349C-CB6C-40B5-ADBF-AC122F093424}"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0A817-737F-4E42-BF55-48A84BA8A1D3}"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334349C-CB6C-40B5-ADBF-AC122F093424}" type="datetimeFigureOut">
              <a:rPr lang="en-US" smtClean="0"/>
              <a:t>7/23/2024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D80A817-737F-4E42-BF55-48A84BA8A1D3}"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34349C-CB6C-40B5-ADBF-AC122F093424}"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0A817-737F-4E42-BF55-48A84BA8A1D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34349C-CB6C-40B5-ADBF-AC122F093424}"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80A817-737F-4E42-BF55-48A84BA8A1D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34349C-CB6C-40B5-ADBF-AC122F093424}"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80A817-737F-4E42-BF55-48A84BA8A1D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334349C-CB6C-40B5-ADBF-AC122F093424}"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80A817-737F-4E42-BF55-48A84BA8A1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4349C-CB6C-40B5-ADBF-AC122F093424}"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D80A817-737F-4E42-BF55-48A84BA8A1D3}"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4349C-CB6C-40B5-ADBF-AC122F093424}"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0A817-737F-4E42-BF55-48A84BA8A1D3}"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334349C-CB6C-40B5-ADBF-AC122F093424}" type="datetimeFigureOut">
              <a:rPr lang="en-US" smtClean="0"/>
              <a:t>7/23/2024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D80A817-737F-4E42-BF55-48A84BA8A1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cid:image002.png@01DAD903.F724E310"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AE9_52FFE511.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7EDB4-97E5-423D-BAE4-E31E3E46F109}"/>
              </a:ext>
            </a:extLst>
          </p:cNvPr>
          <p:cNvPicPr>
            <a:picLocks noChangeAspect="1"/>
          </p:cNvPicPr>
          <p:nvPr/>
        </p:nvPicPr>
        <p:blipFill>
          <a:blip r:embed="rId3"/>
          <a:stretch>
            <a:fillRect/>
          </a:stretch>
        </p:blipFill>
        <p:spPr>
          <a:xfrm>
            <a:off x="2046452" y="2243453"/>
            <a:ext cx="1584524" cy="1905000"/>
          </a:xfrm>
          <a:prstGeom prst="rect">
            <a:avLst/>
          </a:prstGeom>
        </p:spPr>
      </p:pic>
      <p:pic>
        <p:nvPicPr>
          <p:cNvPr id="5" name="Picture 4">
            <a:extLst>
              <a:ext uri="{FF2B5EF4-FFF2-40B4-BE49-F238E27FC236}">
                <a16:creationId xmlns:a16="http://schemas.microsoft.com/office/drawing/2014/main" id="{F0768453-1C37-4B9F-9EBD-C29053CA34A2}"/>
              </a:ext>
            </a:extLst>
          </p:cNvPr>
          <p:cNvPicPr>
            <a:picLocks noChangeAspect="1"/>
          </p:cNvPicPr>
          <p:nvPr/>
        </p:nvPicPr>
        <p:blipFill>
          <a:blip r:embed="rId4"/>
          <a:stretch>
            <a:fillRect/>
          </a:stretch>
        </p:blipFill>
        <p:spPr>
          <a:xfrm>
            <a:off x="246408" y="2255277"/>
            <a:ext cx="1669285" cy="1893176"/>
          </a:xfrm>
          <a:prstGeom prst="rect">
            <a:avLst/>
          </a:prstGeom>
        </p:spPr>
      </p:pic>
      <p:pic>
        <p:nvPicPr>
          <p:cNvPr id="7" name="Picture 6">
            <a:extLst>
              <a:ext uri="{FF2B5EF4-FFF2-40B4-BE49-F238E27FC236}">
                <a16:creationId xmlns:a16="http://schemas.microsoft.com/office/drawing/2014/main" id="{BA5D604E-1CD8-4A3A-B83D-69DC27F1C26B}"/>
              </a:ext>
            </a:extLst>
          </p:cNvPr>
          <p:cNvPicPr>
            <a:picLocks noChangeAspect="1"/>
          </p:cNvPicPr>
          <p:nvPr/>
        </p:nvPicPr>
        <p:blipFill>
          <a:blip r:embed="rId5"/>
          <a:stretch>
            <a:fillRect/>
          </a:stretch>
        </p:blipFill>
        <p:spPr>
          <a:xfrm>
            <a:off x="3839464" y="2255277"/>
            <a:ext cx="1584524" cy="1893176"/>
          </a:xfrm>
          <a:prstGeom prst="rect">
            <a:avLst/>
          </a:prstGeom>
        </p:spPr>
      </p:pic>
      <p:pic>
        <p:nvPicPr>
          <p:cNvPr id="9" name="Picture 8">
            <a:extLst>
              <a:ext uri="{FF2B5EF4-FFF2-40B4-BE49-F238E27FC236}">
                <a16:creationId xmlns:a16="http://schemas.microsoft.com/office/drawing/2014/main" id="{E1F8F57C-4BC6-4EE0-84B5-BA8006A2CDD8}"/>
              </a:ext>
            </a:extLst>
          </p:cNvPr>
          <p:cNvPicPr>
            <a:picLocks noChangeAspect="1"/>
          </p:cNvPicPr>
          <p:nvPr/>
        </p:nvPicPr>
        <p:blipFill>
          <a:blip r:embed="rId6"/>
          <a:stretch>
            <a:fillRect/>
          </a:stretch>
        </p:blipFill>
        <p:spPr>
          <a:xfrm>
            <a:off x="5542601" y="2259210"/>
            <a:ext cx="1685706" cy="1893176"/>
          </a:xfrm>
          <a:prstGeom prst="rect">
            <a:avLst/>
          </a:prstGeom>
        </p:spPr>
      </p:pic>
      <p:pic>
        <p:nvPicPr>
          <p:cNvPr id="4" name="Picture 3">
            <a:extLst>
              <a:ext uri="{FF2B5EF4-FFF2-40B4-BE49-F238E27FC236}">
                <a16:creationId xmlns:a16="http://schemas.microsoft.com/office/drawing/2014/main" id="{B6E91913-B088-4F95-BF13-142D8A851EDE}"/>
              </a:ext>
            </a:extLst>
          </p:cNvPr>
          <p:cNvPicPr>
            <a:picLocks noChangeAspect="1"/>
          </p:cNvPicPr>
          <p:nvPr/>
        </p:nvPicPr>
        <p:blipFill>
          <a:blip r:embed="rId7"/>
          <a:stretch>
            <a:fillRect/>
          </a:stretch>
        </p:blipFill>
        <p:spPr>
          <a:xfrm>
            <a:off x="7345776" y="2323970"/>
            <a:ext cx="1551816" cy="1824483"/>
          </a:xfrm>
          <a:prstGeom prst="rect">
            <a:avLst/>
          </a:prstGeom>
        </p:spPr>
      </p:pic>
      <p:sp>
        <p:nvSpPr>
          <p:cNvPr id="6" name="TextBox 5">
            <a:extLst>
              <a:ext uri="{FF2B5EF4-FFF2-40B4-BE49-F238E27FC236}">
                <a16:creationId xmlns:a16="http://schemas.microsoft.com/office/drawing/2014/main" id="{B926E184-8954-4005-94C7-C55F23F0390E}"/>
              </a:ext>
            </a:extLst>
          </p:cNvPr>
          <p:cNvSpPr txBox="1"/>
          <p:nvPr/>
        </p:nvSpPr>
        <p:spPr>
          <a:xfrm>
            <a:off x="306134" y="719136"/>
            <a:ext cx="8651184" cy="954107"/>
          </a:xfrm>
          <a:prstGeom prst="rect">
            <a:avLst/>
          </a:prstGeom>
          <a:noFill/>
        </p:spPr>
        <p:txBody>
          <a:bodyPr wrap="square" rtlCol="0">
            <a:spAutoFit/>
          </a:bodyPr>
          <a:lstStyle/>
          <a:p>
            <a:pPr algn="ctr"/>
            <a:r>
              <a:rPr lang="en-US" sz="2800" dirty="0">
                <a:solidFill>
                  <a:srgbClr val="0070C0"/>
                </a:solidFill>
                <a:latin typeface="Sitka Small Semibold" pitchFamily="2" charset="0"/>
                <a:ea typeface="Lato ExtraLight" panose="020B0604020202020204" pitchFamily="34" charset="0"/>
                <a:cs typeface="Mongolian Baiti" panose="03000500000000000000" pitchFamily="66" charset="0"/>
              </a:rPr>
              <a:t>MISSION ACCOMPLISHED</a:t>
            </a:r>
          </a:p>
          <a:p>
            <a:pPr algn="ctr"/>
            <a:r>
              <a:rPr lang="en-US" sz="2800" dirty="0">
                <a:solidFill>
                  <a:srgbClr val="0070C0"/>
                </a:solidFill>
                <a:latin typeface="Sitka Small Semibold" pitchFamily="2" charset="0"/>
                <a:ea typeface="Lato ExtraLight" panose="020B0604020202020204" pitchFamily="34" charset="0"/>
                <a:cs typeface="Mongolian Baiti" panose="03000500000000000000" pitchFamily="66" charset="0"/>
              </a:rPr>
              <a:t>THROUGH PROBLEM SOLVING COURTS</a:t>
            </a:r>
          </a:p>
        </p:txBody>
      </p:sp>
      <p:sp>
        <p:nvSpPr>
          <p:cNvPr id="12" name="TextBox 11">
            <a:extLst>
              <a:ext uri="{FF2B5EF4-FFF2-40B4-BE49-F238E27FC236}">
                <a16:creationId xmlns:a16="http://schemas.microsoft.com/office/drawing/2014/main" id="{2B4DC28F-3156-4540-A282-3E298422DA43}"/>
              </a:ext>
            </a:extLst>
          </p:cNvPr>
          <p:cNvSpPr txBox="1"/>
          <p:nvPr/>
        </p:nvSpPr>
        <p:spPr>
          <a:xfrm flipH="1">
            <a:off x="381000" y="4495800"/>
            <a:ext cx="8381999" cy="2031325"/>
          </a:xfrm>
          <a:prstGeom prst="rect">
            <a:avLst/>
          </a:prstGeom>
          <a:noFill/>
        </p:spPr>
        <p:txBody>
          <a:bodyPr wrap="square" rtlCol="0">
            <a:spAutoFit/>
          </a:bodyPr>
          <a:lstStyle/>
          <a:p>
            <a:pPr algn="ctr"/>
            <a:endParaRPr lang="en-US" dirty="0">
              <a:solidFill>
                <a:srgbClr val="0070C0"/>
              </a:solidFill>
            </a:endParaRPr>
          </a:p>
          <a:p>
            <a:pPr algn="ctr"/>
            <a:r>
              <a:rPr lang="en-US" dirty="0">
                <a:solidFill>
                  <a:srgbClr val="0070C0"/>
                </a:solidFill>
              </a:rPr>
              <a:t>2024 Annual Institute of the Florida Association of Community Corrections</a:t>
            </a:r>
          </a:p>
          <a:p>
            <a:pPr algn="ctr"/>
            <a:r>
              <a:rPr lang="en-US" dirty="0">
                <a:solidFill>
                  <a:srgbClr val="0070C0"/>
                </a:solidFill>
              </a:rPr>
              <a:t>July 24, 2024, Kissimmee, Florida </a:t>
            </a:r>
          </a:p>
          <a:p>
            <a:pPr algn="ctr"/>
            <a:endParaRPr lang="en-US" dirty="0">
              <a:solidFill>
                <a:srgbClr val="7030A0"/>
              </a:solidFill>
            </a:endParaRPr>
          </a:p>
          <a:p>
            <a:pPr algn="ctr"/>
            <a:r>
              <a:rPr lang="en-US" dirty="0"/>
              <a:t>Judge Alicia L Latimore, Florida Ninth Judicial Circuit</a:t>
            </a:r>
          </a:p>
          <a:p>
            <a:pPr algn="ctr"/>
            <a:r>
              <a:rPr lang="en-US" dirty="0"/>
              <a:t>Valori Oliver, Florida Dept. of Corrections Correctional Probation Supervisor</a:t>
            </a:r>
          </a:p>
          <a:p>
            <a:pPr algn="ctr"/>
            <a:r>
              <a:rPr lang="en-US" dirty="0"/>
              <a:t>Emil A Caron, Certified Peer Support Specialist, La Amistad Behavioral Services</a:t>
            </a:r>
          </a:p>
        </p:txBody>
      </p:sp>
    </p:spTree>
    <p:extLst>
      <p:ext uri="{BB962C8B-B14F-4D97-AF65-F5344CB8AC3E}">
        <p14:creationId xmlns:p14="http://schemas.microsoft.com/office/powerpoint/2010/main" val="364106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562601" cy="4834129"/>
          </a:xfrm>
        </p:spPr>
        <p:txBody>
          <a:bodyPr>
            <a:normAutofit fontScale="92500" lnSpcReduction="10000"/>
          </a:bodyPr>
          <a:lstStyle/>
          <a:p>
            <a:pPr marL="45720" indent="0" algn="ctr">
              <a:buNone/>
            </a:pPr>
            <a:r>
              <a:rPr lang="en-US" sz="1600" b="1" dirty="0"/>
              <a:t>Eligibility </a:t>
            </a:r>
          </a:p>
          <a:p>
            <a:pPr marL="45720" indent="0">
              <a:buNone/>
            </a:pPr>
            <a:r>
              <a:rPr lang="en-US" sz="1600" dirty="0"/>
              <a:t>Adults who have been arrested with an acceptable Felony or Misdemeanor offense and who have a permissible Mental Health Diagnosis. </a:t>
            </a:r>
          </a:p>
          <a:p>
            <a:pPr marL="45720" indent="0">
              <a:buNone/>
            </a:pPr>
            <a:endParaRPr lang="en-US" sz="1600" dirty="0"/>
          </a:p>
          <a:p>
            <a:r>
              <a:rPr lang="en-US" sz="1600" dirty="0"/>
              <a:t>Victim Approval (if applicable)</a:t>
            </a:r>
          </a:p>
          <a:p>
            <a:r>
              <a:rPr lang="en-US" sz="1600" dirty="0"/>
              <a:t>Mental Health evaluation within 12 months</a:t>
            </a:r>
          </a:p>
          <a:p>
            <a:endParaRPr lang="en-US" sz="1600" dirty="0"/>
          </a:p>
          <a:p>
            <a:pPr marL="45720" indent="0" algn="ctr">
              <a:buNone/>
            </a:pPr>
            <a:r>
              <a:rPr lang="en-US" sz="1600" b="1" dirty="0"/>
              <a:t>Program Requirements </a:t>
            </a:r>
          </a:p>
          <a:p>
            <a:r>
              <a:rPr lang="en-US" sz="1600" dirty="0"/>
              <a:t>Court every two weeks</a:t>
            </a:r>
          </a:p>
          <a:p>
            <a:r>
              <a:rPr lang="en-US" sz="1600" dirty="0"/>
              <a:t>Frequent and Random Drug Testing </a:t>
            </a:r>
          </a:p>
          <a:p>
            <a:r>
              <a:rPr lang="en-US" sz="1600" dirty="0"/>
              <a:t>Mental Health follow up (Medication Appts)</a:t>
            </a:r>
          </a:p>
          <a:p>
            <a:r>
              <a:rPr lang="en-US" sz="1600" dirty="0"/>
              <a:t>Treatment as recommended </a:t>
            </a:r>
          </a:p>
          <a:p>
            <a:r>
              <a:rPr lang="en-US" sz="1600" dirty="0">
                <a:solidFill>
                  <a:srgbClr val="C00000"/>
                </a:solidFill>
              </a:rPr>
              <a:t>Monthly probation check-in as mandated</a:t>
            </a:r>
          </a:p>
          <a:p>
            <a:r>
              <a:rPr lang="en-US" sz="1600" dirty="0"/>
              <a:t>Meet with Case Manager </a:t>
            </a:r>
          </a:p>
          <a:p>
            <a:r>
              <a:rPr lang="en-US" sz="1600" dirty="0"/>
              <a:t>Ancillary or “Wrap Around” services as needed</a:t>
            </a:r>
          </a:p>
          <a:p>
            <a:r>
              <a:rPr lang="en-US" sz="1600" dirty="0">
                <a:solidFill>
                  <a:srgbClr val="C00000"/>
                </a:solidFill>
              </a:rPr>
              <a:t>Meet with Peer Support Specialist </a:t>
            </a:r>
          </a:p>
          <a:p>
            <a:r>
              <a:rPr lang="en-US" sz="1600" dirty="0"/>
              <a:t>Additional classes or conditions determined by State Attorney Office</a:t>
            </a:r>
          </a:p>
        </p:txBody>
      </p:sp>
      <p:sp>
        <p:nvSpPr>
          <p:cNvPr id="3" name="Title 2"/>
          <p:cNvSpPr>
            <a:spLocks noGrp="1"/>
          </p:cNvSpPr>
          <p:nvPr>
            <p:ph type="title"/>
          </p:nvPr>
        </p:nvSpPr>
        <p:spPr/>
        <p:txBody>
          <a:bodyPr/>
          <a:lstStyle/>
          <a:p>
            <a:r>
              <a:rPr lang="en-US" dirty="0">
                <a:solidFill>
                  <a:srgbClr val="FFC000"/>
                </a:solidFill>
              </a:rPr>
              <a:t>Mental Health Court</a:t>
            </a:r>
            <a:br>
              <a:rPr lang="en-US" dirty="0"/>
            </a:br>
            <a:endParaRPr lang="en-US" dirty="0"/>
          </a:p>
        </p:txBody>
      </p:sp>
      <p:pic>
        <p:nvPicPr>
          <p:cNvPr id="6" name="Picture 5" descr="A picture containing diagram&#10;&#10;Description automatically generated">
            <a:extLst>
              <a:ext uri="{FF2B5EF4-FFF2-40B4-BE49-F238E27FC236}">
                <a16:creationId xmlns:a16="http://schemas.microsoft.com/office/drawing/2014/main" id="{2745B380-B20A-4EA1-B100-CB91CBBE9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497833"/>
            <a:ext cx="3200400" cy="3276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4218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0091-96BA-7DAA-4831-38BDA8EBD2B0}"/>
              </a:ext>
            </a:extLst>
          </p:cNvPr>
          <p:cNvSpPr>
            <a:spLocks noGrp="1"/>
          </p:cNvSpPr>
          <p:nvPr>
            <p:ph type="title"/>
          </p:nvPr>
        </p:nvSpPr>
        <p:spPr>
          <a:xfrm>
            <a:off x="152130" y="0"/>
            <a:ext cx="4306058" cy="1467631"/>
          </a:xfrm>
        </p:spPr>
        <p:txBody>
          <a:bodyPr anchor="b">
            <a:noAutofit/>
          </a:bodyPr>
          <a:lstStyle/>
          <a:p>
            <a:r>
              <a:rPr lang="en-US" sz="2400" dirty="0">
                <a:solidFill>
                  <a:srgbClr val="FFC000"/>
                </a:solidFill>
              </a:rPr>
              <a:t>Understanding a Co-Occurring Disorder &amp; Why it Matters </a:t>
            </a:r>
          </a:p>
        </p:txBody>
      </p:sp>
      <p:sp>
        <p:nvSpPr>
          <p:cNvPr id="3" name="Content Placeholder 2">
            <a:extLst>
              <a:ext uri="{FF2B5EF4-FFF2-40B4-BE49-F238E27FC236}">
                <a16:creationId xmlns:a16="http://schemas.microsoft.com/office/drawing/2014/main" id="{5B7BDD51-3D5E-021D-142C-F2051B3DF578}"/>
              </a:ext>
            </a:extLst>
          </p:cNvPr>
          <p:cNvSpPr>
            <a:spLocks noGrp="1"/>
          </p:cNvSpPr>
          <p:nvPr>
            <p:ph idx="1"/>
          </p:nvPr>
        </p:nvSpPr>
        <p:spPr>
          <a:xfrm>
            <a:off x="386302" y="1676400"/>
            <a:ext cx="3171908" cy="4181411"/>
          </a:xfrm>
        </p:spPr>
        <p:txBody>
          <a:bodyPr>
            <a:normAutofit/>
          </a:bodyPr>
          <a:lstStyle/>
          <a:p>
            <a:r>
              <a:rPr lang="en-US" sz="1500" dirty="0"/>
              <a:t>People with SUD at risk for developing one or more conditions or chronic diseases</a:t>
            </a:r>
          </a:p>
          <a:p>
            <a:r>
              <a:rPr lang="en-US" sz="1500" dirty="0"/>
              <a:t>People with mental illness </a:t>
            </a:r>
            <a:r>
              <a:rPr lang="en-US" sz="1500" i="1" dirty="0"/>
              <a:t>more likely </a:t>
            </a:r>
            <a:r>
              <a:rPr lang="en-US" sz="1500" dirty="0"/>
              <a:t>to experience SUD </a:t>
            </a:r>
          </a:p>
          <a:p>
            <a:r>
              <a:rPr lang="en-US" sz="1500" dirty="0"/>
              <a:t>No specific or unique combinations of mental and substance use disorders</a:t>
            </a:r>
          </a:p>
          <a:p>
            <a:r>
              <a:rPr lang="en-US" sz="1500" dirty="0"/>
              <a:t>Some individuals with mental disorders may misuse several different types of substances</a:t>
            </a:r>
          </a:p>
          <a:p>
            <a:pPr marL="0" indent="0">
              <a:buNone/>
            </a:pPr>
            <a:endParaRPr lang="en-US" sz="1425" dirty="0"/>
          </a:p>
        </p:txBody>
      </p:sp>
      <p:pic>
        <p:nvPicPr>
          <p:cNvPr id="4098" name="Picture 2" descr="Addiction Treatment | Mental Health Facilities | Phoenix House California">
            <a:extLst>
              <a:ext uri="{FF2B5EF4-FFF2-40B4-BE49-F238E27FC236}">
                <a16:creationId xmlns:a16="http://schemas.microsoft.com/office/drawing/2014/main" id="{4909825E-D262-11BC-3EAD-317367496A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7" b="2"/>
          <a:stretch/>
        </p:blipFill>
        <p:spPr bwMode="auto">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298E32-D6AC-D5C7-9C53-131E1738CCBB}"/>
              </a:ext>
            </a:extLst>
          </p:cNvPr>
          <p:cNvSpPr txBox="1"/>
          <p:nvPr/>
        </p:nvSpPr>
        <p:spPr>
          <a:xfrm>
            <a:off x="152130" y="6209519"/>
            <a:ext cx="9022351" cy="415498"/>
          </a:xfrm>
          <a:prstGeom prst="rect">
            <a:avLst/>
          </a:prstGeom>
          <a:noFill/>
        </p:spPr>
        <p:txBody>
          <a:bodyPr wrap="square">
            <a:spAutoFit/>
          </a:bodyPr>
          <a:lstStyle/>
          <a:p>
            <a:pPr defTabSz="685800">
              <a:defRPr/>
            </a:pPr>
            <a:r>
              <a:rPr lang="en-US" sz="2100" dirty="0">
                <a:solidFill>
                  <a:schemeClr val="bg2">
                    <a:lumMod val="25000"/>
                  </a:schemeClr>
                </a:solidFill>
                <a:latin typeface="Bodoni MT Black" panose="02070A03080606020203" pitchFamily="18" charset="0"/>
              </a:rPr>
              <a:t>OUD has the </a:t>
            </a:r>
            <a:r>
              <a:rPr lang="en-US" sz="2100" u="sng" dirty="0">
                <a:solidFill>
                  <a:schemeClr val="bg2">
                    <a:lumMod val="25000"/>
                  </a:schemeClr>
                </a:solidFill>
                <a:latin typeface="Bodoni MT Black" panose="02070A03080606020203" pitchFamily="18" charset="0"/>
              </a:rPr>
              <a:t>highest mortality rates </a:t>
            </a:r>
            <a:r>
              <a:rPr lang="en-US" sz="2100" dirty="0">
                <a:solidFill>
                  <a:schemeClr val="bg2">
                    <a:lumMod val="25000"/>
                  </a:schemeClr>
                </a:solidFill>
                <a:latin typeface="Bodoni MT Black" panose="02070A03080606020203" pitchFamily="18" charset="0"/>
              </a:rPr>
              <a:t>of all psychiatric disorders </a:t>
            </a:r>
          </a:p>
        </p:txBody>
      </p:sp>
    </p:spTree>
    <p:extLst>
      <p:ext uri="{BB962C8B-B14F-4D97-AF65-F5344CB8AC3E}">
        <p14:creationId xmlns:p14="http://schemas.microsoft.com/office/powerpoint/2010/main" val="42156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nodeType="clickEffect">
                                  <p:stCondLst>
                                    <p:cond delay="4000"/>
                                  </p:stCondLst>
                                  <p:iterate type="wd">
                                    <p:tmPct val="10000"/>
                                  </p:iterate>
                                  <p:childTnLst>
                                    <p:animClr clrSpc="rgb" dir="cw">
                                      <p:cBhvr override="childStyle">
                                        <p:cTn id="6" dur="1000" autoRev="1" fill="remove"/>
                                        <p:tgtEl>
                                          <p:spTgt spid="5">
                                            <p:txEl>
                                              <p:pRg st="0" end="0"/>
                                            </p:txEl>
                                          </p:spTgt>
                                        </p:tgtEl>
                                        <p:attrNameLst>
                                          <p:attrName>style.color</p:attrName>
                                        </p:attrNameLst>
                                      </p:cBhvr>
                                      <p:to>
                                        <a:srgbClr val="FF0000"/>
                                      </p:to>
                                    </p:animClr>
                                    <p:animClr clrSpc="rgb" dir="cw">
                                      <p:cBhvr>
                                        <p:cTn id="7" dur="1000" autoRev="1" fill="remove"/>
                                        <p:tgtEl>
                                          <p:spTgt spid="5">
                                            <p:txEl>
                                              <p:pRg st="0" end="0"/>
                                            </p:txEl>
                                          </p:spTgt>
                                        </p:tgtEl>
                                        <p:attrNameLst>
                                          <p:attrName>fillcolor</p:attrName>
                                        </p:attrNameLst>
                                      </p:cBhvr>
                                      <p:to>
                                        <a:srgbClr val="FF0000"/>
                                      </p:to>
                                    </p:animClr>
                                    <p:set>
                                      <p:cBhvr>
                                        <p:cTn id="8" dur="1000" autoRev="1" fill="remove"/>
                                        <p:tgtEl>
                                          <p:spTgt spid="5">
                                            <p:txEl>
                                              <p:pRg st="0" end="0"/>
                                            </p:txEl>
                                          </p:spTgt>
                                        </p:tgtEl>
                                        <p:attrNameLst>
                                          <p:attrName>fill.type</p:attrName>
                                        </p:attrNameLst>
                                      </p:cBhvr>
                                      <p:to>
                                        <p:strVal val="solid"/>
                                      </p:to>
                                    </p:set>
                                    <p:set>
                                      <p:cBhvr>
                                        <p:cTn id="9" dur="100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683444"/>
            <a:ext cx="6019801" cy="4945955"/>
          </a:xfrm>
        </p:spPr>
        <p:txBody>
          <a:bodyPr>
            <a:normAutofit fontScale="92500" lnSpcReduction="10000"/>
          </a:bodyPr>
          <a:lstStyle/>
          <a:p>
            <a:pPr marL="45720" indent="0" algn="ctr">
              <a:buNone/>
            </a:pPr>
            <a:r>
              <a:rPr lang="en-US" b="1" dirty="0"/>
              <a:t>Eligibility</a:t>
            </a:r>
            <a:r>
              <a:rPr lang="en-US" dirty="0"/>
              <a:t> </a:t>
            </a:r>
          </a:p>
          <a:p>
            <a:pPr marL="45720" indent="0">
              <a:buNone/>
            </a:pPr>
            <a:r>
              <a:rPr lang="en-US" sz="1600" dirty="0"/>
              <a:t>Adults who have been arrested with an acceptable Felony or Misdemeanor offense and have served in the US Armed Services, Allied Forces, or Military Contractors.</a:t>
            </a:r>
          </a:p>
          <a:p>
            <a:pPr marL="45720" indent="0">
              <a:buNone/>
            </a:pPr>
            <a:endParaRPr lang="en-US" sz="1600" dirty="0"/>
          </a:p>
          <a:p>
            <a:r>
              <a:rPr lang="en-US" sz="1600" dirty="0"/>
              <a:t>Victim Approval (if applicable)</a:t>
            </a:r>
          </a:p>
          <a:p>
            <a:pPr marL="45720" indent="0">
              <a:buNone/>
            </a:pPr>
            <a:endParaRPr lang="en-US" sz="1600" dirty="0"/>
          </a:p>
          <a:p>
            <a:pPr marL="45720" indent="0" algn="ctr">
              <a:buNone/>
            </a:pPr>
            <a:r>
              <a:rPr lang="en-US" sz="1600" b="1" dirty="0"/>
              <a:t>Program Requirements</a:t>
            </a:r>
            <a:r>
              <a:rPr lang="en-US" sz="1600" dirty="0"/>
              <a:t> </a:t>
            </a:r>
          </a:p>
          <a:p>
            <a:r>
              <a:rPr lang="en-US" sz="1600" dirty="0"/>
              <a:t>Court every two weeks</a:t>
            </a:r>
          </a:p>
          <a:p>
            <a:r>
              <a:rPr lang="en-US" sz="1600" dirty="0"/>
              <a:t>Drug Testing as needed</a:t>
            </a:r>
          </a:p>
          <a:p>
            <a:r>
              <a:rPr lang="en-US" sz="1600" dirty="0"/>
              <a:t>VA services and support</a:t>
            </a:r>
          </a:p>
          <a:p>
            <a:r>
              <a:rPr lang="en-US" sz="1600" dirty="0"/>
              <a:t>Mental Health and Substance Abuse screening </a:t>
            </a:r>
          </a:p>
          <a:p>
            <a:r>
              <a:rPr lang="en-US" sz="1600" dirty="0"/>
              <a:t>Group and Individual Counseling (if recommended) </a:t>
            </a:r>
          </a:p>
          <a:p>
            <a:r>
              <a:rPr lang="en-US" sz="1600" dirty="0">
                <a:solidFill>
                  <a:srgbClr val="C00000"/>
                </a:solidFill>
              </a:rPr>
              <a:t>Monthly Probation check-in as mandated </a:t>
            </a:r>
          </a:p>
          <a:p>
            <a:r>
              <a:rPr lang="en-US" sz="1600" dirty="0"/>
              <a:t>Meet with Case Manager </a:t>
            </a:r>
          </a:p>
          <a:p>
            <a:r>
              <a:rPr lang="en-US" sz="1600" dirty="0">
                <a:solidFill>
                  <a:srgbClr val="C00000"/>
                </a:solidFill>
              </a:rPr>
              <a:t>Meet with Mentor/Peer Support Specialist</a:t>
            </a:r>
          </a:p>
          <a:p>
            <a:r>
              <a:rPr lang="en-US" sz="1600" dirty="0"/>
              <a:t>Ancillary “Wrap Around” Services as needed </a:t>
            </a:r>
          </a:p>
          <a:p>
            <a:r>
              <a:rPr lang="en-US" sz="1600" dirty="0"/>
              <a:t>Additional classes or conditions determined by State Attorney Office </a:t>
            </a:r>
          </a:p>
        </p:txBody>
      </p:sp>
      <p:sp>
        <p:nvSpPr>
          <p:cNvPr id="3" name="Title 2"/>
          <p:cNvSpPr>
            <a:spLocks noGrp="1"/>
          </p:cNvSpPr>
          <p:nvPr>
            <p:ph type="title"/>
          </p:nvPr>
        </p:nvSpPr>
        <p:spPr/>
        <p:txBody>
          <a:bodyPr/>
          <a:lstStyle/>
          <a:p>
            <a:r>
              <a:rPr lang="en-US" dirty="0">
                <a:solidFill>
                  <a:srgbClr val="FFC000"/>
                </a:solidFill>
              </a:rPr>
              <a:t>Veterans treatment court</a:t>
            </a:r>
            <a:br>
              <a:rPr lang="en-US" dirty="0"/>
            </a:br>
            <a:endParaRPr lang="en-US" dirty="0"/>
          </a:p>
        </p:txBody>
      </p:sp>
      <p:pic>
        <p:nvPicPr>
          <p:cNvPr id="7" name="Picture 6" descr="Logo&#10;&#10;Description automatically generated">
            <a:extLst>
              <a:ext uri="{FF2B5EF4-FFF2-40B4-BE49-F238E27FC236}">
                <a16:creationId xmlns:a16="http://schemas.microsoft.com/office/drawing/2014/main" id="{D3FB341F-6E81-4FED-A24D-33DA23ECA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8" y="2286000"/>
            <a:ext cx="2437972"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431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3CD8F-514A-42BA-8432-3E6F997CDA63}"/>
              </a:ext>
            </a:extLst>
          </p:cNvPr>
          <p:cNvSpPr>
            <a:spLocks noGrp="1"/>
          </p:cNvSpPr>
          <p:nvPr>
            <p:ph type="title"/>
          </p:nvPr>
        </p:nvSpPr>
        <p:spPr/>
        <p:txBody>
          <a:bodyPr/>
          <a:lstStyle/>
          <a:p>
            <a:r>
              <a:rPr lang="en-US" dirty="0">
                <a:solidFill>
                  <a:schemeClr val="accent5"/>
                </a:solidFill>
              </a:rPr>
              <a:t>trauma &amp; Post-traumatic stress disorder (</a:t>
            </a:r>
            <a:r>
              <a:rPr lang="en-US" dirty="0" err="1">
                <a:solidFill>
                  <a:schemeClr val="accent5"/>
                </a:solidFill>
              </a:rPr>
              <a:t>ptsd</a:t>
            </a:r>
            <a:r>
              <a:rPr lang="en-US" dirty="0">
                <a:solidFill>
                  <a:schemeClr val="accent5"/>
                </a:solidFill>
              </a:rPr>
              <a:t>)</a:t>
            </a:r>
          </a:p>
        </p:txBody>
      </p:sp>
      <p:sp>
        <p:nvSpPr>
          <p:cNvPr id="11" name="Content Placeholder 10">
            <a:extLst>
              <a:ext uri="{FF2B5EF4-FFF2-40B4-BE49-F238E27FC236}">
                <a16:creationId xmlns:a16="http://schemas.microsoft.com/office/drawing/2014/main" id="{B45B1D5A-FA04-4DB2-BC3A-36043228809F}"/>
              </a:ext>
            </a:extLst>
          </p:cNvPr>
          <p:cNvSpPr>
            <a:spLocks noGrp="1"/>
          </p:cNvSpPr>
          <p:nvPr>
            <p:ph idx="1"/>
          </p:nvPr>
        </p:nvSpPr>
        <p:spPr>
          <a:xfrm>
            <a:off x="380999" y="1719071"/>
            <a:ext cx="8534401" cy="3081529"/>
          </a:xfrm>
        </p:spPr>
        <p:txBody>
          <a:bodyPr>
            <a:normAutofit/>
          </a:bodyPr>
          <a:lstStyle/>
          <a:p>
            <a:pPr algn="ctr"/>
            <a:r>
              <a:rPr lang="en-US" sz="2000" dirty="0">
                <a:solidFill>
                  <a:sysClr val="windowText" lastClr="000000">
                    <a:hueOff val="0"/>
                    <a:satOff val="0"/>
                    <a:lumOff val="0"/>
                    <a:alphaOff val="0"/>
                  </a:sysClr>
                </a:solidFill>
                <a:latin typeface="Calibri" panose="020F0502020204030204"/>
                <a:ea typeface="+mn-ea"/>
                <a:cs typeface="+mn-cs"/>
              </a:rPr>
              <a:t>PTSD a trauma-driven and/or stressor-related disorder that may develop after exposure to actual or threatened death, serious injury, or sexual violence</a:t>
            </a:r>
          </a:p>
          <a:p>
            <a:pPr algn="ctr"/>
            <a:r>
              <a:rPr lang="en-US" dirty="0">
                <a:solidFill>
                  <a:sysClr val="windowText" lastClr="000000">
                    <a:hueOff val="0"/>
                    <a:satOff val="0"/>
                    <a:lumOff val="0"/>
                    <a:alphaOff val="0"/>
                  </a:sysClr>
                </a:solidFill>
                <a:latin typeface="Calibri" panose="020F0502020204030204"/>
                <a:ea typeface="+mn-ea"/>
                <a:cs typeface="+mn-cs"/>
              </a:rPr>
              <a:t>Brain continues to react with excessive fear and nervousness after experiencing or witnessing trauma/terrifying event and may remain in state of hyper-alert overdrive</a:t>
            </a:r>
          </a:p>
          <a:p>
            <a:endParaRPr lang="en-US" dirty="0"/>
          </a:p>
        </p:txBody>
      </p:sp>
      <p:sp>
        <p:nvSpPr>
          <p:cNvPr id="14" name="Callout: Up Arrow 13">
            <a:extLst>
              <a:ext uri="{FF2B5EF4-FFF2-40B4-BE49-F238E27FC236}">
                <a16:creationId xmlns:a16="http://schemas.microsoft.com/office/drawing/2014/main" id="{BFF630B6-AF8D-43A5-B8FC-42829EB6A956}"/>
              </a:ext>
            </a:extLst>
          </p:cNvPr>
          <p:cNvSpPr/>
          <p:nvPr/>
        </p:nvSpPr>
        <p:spPr>
          <a:xfrm>
            <a:off x="152400" y="3657600"/>
            <a:ext cx="8839200" cy="2971800"/>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rPr>
              <a:t>Symptoms: </a:t>
            </a:r>
          </a:p>
          <a:p>
            <a:pPr algn="ctr"/>
            <a:r>
              <a:rPr lang="en-US" sz="2000" dirty="0"/>
              <a:t>Nightmares, Flashbacks, Triggers</a:t>
            </a:r>
          </a:p>
          <a:p>
            <a:pPr algn="ctr"/>
            <a:r>
              <a:rPr lang="en-US" sz="2000" dirty="0"/>
              <a:t>Jittery or overly alert, feeling angry or irritable, difficulty sleeping</a:t>
            </a:r>
          </a:p>
          <a:p>
            <a:pPr algn="ctr"/>
            <a:r>
              <a:rPr lang="en-US" sz="2000" dirty="0"/>
              <a:t>Avoidance from crowds, certain smells, sights, sounds, memory of event</a:t>
            </a:r>
          </a:p>
          <a:p>
            <a:pPr algn="ctr"/>
            <a:r>
              <a:rPr lang="en-US" sz="2000" dirty="0"/>
              <a:t>Lost interest in things once enjoyed, feeling guilty or ashamed, unable to trust others</a:t>
            </a:r>
          </a:p>
        </p:txBody>
      </p:sp>
      <p:pic>
        <p:nvPicPr>
          <p:cNvPr id="15" name="Picture 14">
            <a:extLst>
              <a:ext uri="{FF2B5EF4-FFF2-40B4-BE49-F238E27FC236}">
                <a16:creationId xmlns:a16="http://schemas.microsoft.com/office/drawing/2014/main" id="{8995570C-1D9B-4FC4-B886-B1A2ED0E6FE9}"/>
              </a:ext>
            </a:extLst>
          </p:cNvPr>
          <p:cNvPicPr>
            <a:picLocks noChangeAspect="1"/>
          </p:cNvPicPr>
          <p:nvPr/>
        </p:nvPicPr>
        <p:blipFill>
          <a:blip r:embed="rId3"/>
          <a:stretch>
            <a:fillRect/>
          </a:stretch>
        </p:blipFill>
        <p:spPr>
          <a:xfrm>
            <a:off x="6819900" y="3672840"/>
            <a:ext cx="2209800" cy="1371600"/>
          </a:xfrm>
          <a:prstGeom prst="rect">
            <a:avLst/>
          </a:prstGeom>
        </p:spPr>
      </p:pic>
    </p:spTree>
    <p:extLst>
      <p:ext uri="{BB962C8B-B14F-4D97-AF65-F5344CB8AC3E}">
        <p14:creationId xmlns:p14="http://schemas.microsoft.com/office/powerpoint/2010/main" val="32518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9288" y="228600"/>
            <a:ext cx="7772400" cy="1143000"/>
          </a:xfrm>
        </p:spPr>
        <p:txBody>
          <a:bodyPr/>
          <a:lstStyle/>
          <a:p>
            <a:pPr marL="57150" indent="-57150" eaLnBrk="1" hangingPunct="1">
              <a:tabLst>
                <a:tab pos="1600200" algn="l"/>
                <a:tab pos="2000250" algn="l"/>
              </a:tabLst>
            </a:pPr>
            <a:r>
              <a:rPr lang="en-US" altLang="en-US" sz="3200" dirty="0"/>
              <a:t>        </a:t>
            </a:r>
            <a:br>
              <a:rPr lang="en-US" altLang="en-US" sz="3200" dirty="0"/>
            </a:br>
            <a:r>
              <a:rPr lang="en-US" altLang="en-US" sz="3200" dirty="0"/>
              <a:t>    </a:t>
            </a:r>
            <a:br>
              <a:rPr lang="en-US" altLang="en-US" sz="4000" dirty="0"/>
            </a:br>
            <a:br>
              <a:rPr lang="en-US" altLang="en-US" sz="4000" dirty="0"/>
            </a:br>
            <a:r>
              <a:rPr lang="en-US" altLang="en-US" sz="4000" dirty="0">
                <a:solidFill>
                  <a:srgbClr val="FFC000"/>
                </a:solidFill>
              </a:rPr>
              <a:t>psc REFERRAL PROCESS</a:t>
            </a:r>
            <a:br>
              <a:rPr lang="en-US" altLang="en-US" sz="4000" dirty="0"/>
            </a:br>
            <a:br>
              <a:rPr lang="en-US" altLang="en-US" sz="4000" dirty="0"/>
            </a:br>
            <a:r>
              <a:rPr lang="en-US" altLang="en-US" sz="4000" dirty="0"/>
              <a:t> </a:t>
            </a:r>
            <a:endParaRPr lang="en-US" altLang="en-US" sz="3200" dirty="0"/>
          </a:p>
        </p:txBody>
      </p:sp>
      <p:sp>
        <p:nvSpPr>
          <p:cNvPr id="11267" name="Content Placeholder 1"/>
          <p:cNvSpPr>
            <a:spLocks noGrp="1"/>
          </p:cNvSpPr>
          <p:nvPr>
            <p:ph idx="1"/>
          </p:nvPr>
        </p:nvSpPr>
        <p:spPr>
          <a:xfrm>
            <a:off x="609600" y="1828800"/>
            <a:ext cx="7772400" cy="4800600"/>
          </a:xfrm>
        </p:spPr>
        <p:txBody>
          <a:bodyPr>
            <a:normAutofit/>
          </a:bodyPr>
          <a:lstStyle/>
          <a:p>
            <a:pPr marL="0" indent="0" algn="ctr">
              <a:buFontTx/>
              <a:buNone/>
            </a:pPr>
            <a:r>
              <a:rPr lang="en-US" altLang="en-US" sz="2400" dirty="0"/>
              <a:t>Arraignment/Status Hearing</a:t>
            </a:r>
          </a:p>
          <a:p>
            <a:pPr marL="0" indent="0" algn="ctr">
              <a:buFontTx/>
              <a:buNone/>
            </a:pPr>
            <a:endParaRPr lang="en-US" altLang="en-US" sz="2400" dirty="0"/>
          </a:p>
          <a:p>
            <a:pPr marL="0" indent="0" algn="ctr">
              <a:buFontTx/>
              <a:buNone/>
            </a:pPr>
            <a:r>
              <a:rPr lang="en-US" altLang="en-US" sz="2400" dirty="0"/>
              <a:t>Referral</a:t>
            </a:r>
          </a:p>
          <a:p>
            <a:pPr marL="0" indent="0" algn="ctr">
              <a:buFontTx/>
              <a:buNone/>
            </a:pPr>
            <a:endParaRPr lang="en-US" altLang="en-US" sz="2400" dirty="0"/>
          </a:p>
          <a:p>
            <a:pPr marL="0" indent="0" algn="ctr">
              <a:buFontTx/>
              <a:buNone/>
            </a:pPr>
            <a:r>
              <a:rPr lang="en-US" altLang="en-US" sz="2400" dirty="0"/>
              <a:t>Program Screening</a:t>
            </a:r>
          </a:p>
          <a:p>
            <a:pPr marL="0" indent="0" algn="ctr">
              <a:buFontTx/>
              <a:buNone/>
            </a:pPr>
            <a:endParaRPr lang="en-US" altLang="en-US" sz="2400" dirty="0"/>
          </a:p>
          <a:p>
            <a:pPr marL="0" indent="0" algn="ctr">
              <a:buFontTx/>
              <a:buNone/>
            </a:pPr>
            <a:r>
              <a:rPr lang="en-US" altLang="en-US" sz="2400" dirty="0"/>
              <a:t>Treatment Evaluation</a:t>
            </a:r>
          </a:p>
          <a:p>
            <a:pPr marL="0" indent="0" algn="ctr">
              <a:buFontTx/>
              <a:buNone/>
            </a:pPr>
            <a:endParaRPr lang="en-US" altLang="en-US" sz="2400" dirty="0"/>
          </a:p>
          <a:p>
            <a:pPr marL="0" indent="0" algn="ctr">
              <a:buFontTx/>
              <a:buNone/>
            </a:pPr>
            <a:r>
              <a:rPr lang="en-US" altLang="en-US" sz="2400" dirty="0"/>
              <a:t>Set on PSC docket for </a:t>
            </a:r>
          </a:p>
          <a:p>
            <a:pPr marL="0" indent="0" algn="ctr">
              <a:buFontTx/>
              <a:buNone/>
            </a:pPr>
            <a:r>
              <a:rPr lang="en-US" altLang="en-US" sz="2400" dirty="0"/>
              <a:t>Contract Signing/Court Order Entered</a:t>
            </a:r>
          </a:p>
          <a:p>
            <a:pPr marL="0" indent="0" algn="ctr">
              <a:buFontTx/>
              <a:buNone/>
            </a:pPr>
            <a:endParaRPr lang="en-US" altLang="en-US" sz="2400" dirty="0"/>
          </a:p>
          <a:p>
            <a:pPr marL="0" indent="0" algn="ctr">
              <a:buFontTx/>
              <a:buNone/>
            </a:pPr>
            <a:endParaRPr lang="en-US" altLang="en-US" sz="2400" dirty="0"/>
          </a:p>
        </p:txBody>
      </p:sp>
      <p:sp>
        <p:nvSpPr>
          <p:cNvPr id="2" name="Down Arrow 1"/>
          <p:cNvSpPr/>
          <p:nvPr/>
        </p:nvSpPr>
        <p:spPr>
          <a:xfrm>
            <a:off x="4343400" y="2286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343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4343400" y="40386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343400" y="4953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5367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26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1267">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1267">
                                            <p:txEl>
                                              <p:pRg st="4" end="4"/>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1267">
                                            <p:txEl>
                                              <p:pRg st="6" end="6"/>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11267">
                                            <p:txEl>
                                              <p:pRg st="8" end="8"/>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11267">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9288" y="228600"/>
            <a:ext cx="7772400" cy="1219200"/>
          </a:xfrm>
        </p:spPr>
        <p:txBody>
          <a:bodyPr/>
          <a:lstStyle/>
          <a:p>
            <a:pPr marL="57150" indent="-57150" eaLnBrk="1" hangingPunct="1">
              <a:tabLst>
                <a:tab pos="1600200" algn="l"/>
                <a:tab pos="2000250" algn="l"/>
              </a:tabLst>
            </a:pPr>
            <a:r>
              <a:rPr lang="en-US" altLang="en-US" sz="3200" dirty="0"/>
              <a:t>        </a:t>
            </a:r>
            <a:br>
              <a:rPr lang="en-US" altLang="en-US" sz="3200" dirty="0"/>
            </a:br>
            <a:r>
              <a:rPr lang="en-US" altLang="en-US" sz="3200" dirty="0"/>
              <a:t>    </a:t>
            </a:r>
            <a:br>
              <a:rPr lang="en-US" altLang="en-US" sz="4000" dirty="0"/>
            </a:br>
            <a:br>
              <a:rPr lang="en-US" altLang="en-US" sz="4000" dirty="0"/>
            </a:br>
            <a:r>
              <a:rPr lang="en-US" altLang="en-US" dirty="0">
                <a:solidFill>
                  <a:srgbClr val="FFC000"/>
                </a:solidFill>
              </a:rPr>
              <a:t>Diversion VS Post plea</a:t>
            </a:r>
            <a:br>
              <a:rPr lang="en-US" altLang="en-US" dirty="0">
                <a:solidFill>
                  <a:srgbClr val="FFC000"/>
                </a:solidFill>
              </a:rPr>
            </a:br>
            <a:r>
              <a:rPr lang="en-US" altLang="en-US" dirty="0">
                <a:solidFill>
                  <a:srgbClr val="FFC000"/>
                </a:solidFill>
              </a:rPr>
              <a:t>tracks</a:t>
            </a:r>
            <a:br>
              <a:rPr lang="en-US" altLang="en-US" sz="4000" dirty="0"/>
            </a:br>
            <a:br>
              <a:rPr lang="en-US" altLang="en-US" sz="4000" dirty="0"/>
            </a:br>
            <a:r>
              <a:rPr lang="en-US" altLang="en-US" sz="4000" dirty="0"/>
              <a:t> </a:t>
            </a:r>
            <a:endParaRPr lang="en-US" altLang="en-US" sz="3200" dirty="0"/>
          </a:p>
        </p:txBody>
      </p:sp>
      <p:sp>
        <p:nvSpPr>
          <p:cNvPr id="11267" name="Content Placeholder 1"/>
          <p:cNvSpPr>
            <a:spLocks noGrp="1"/>
          </p:cNvSpPr>
          <p:nvPr>
            <p:ph idx="1"/>
          </p:nvPr>
        </p:nvSpPr>
        <p:spPr>
          <a:xfrm>
            <a:off x="609600" y="1828800"/>
            <a:ext cx="7772400" cy="4800600"/>
          </a:xfrm>
        </p:spPr>
        <p:txBody>
          <a:bodyPr>
            <a:normAutofit/>
          </a:bodyPr>
          <a:lstStyle/>
          <a:p>
            <a:pPr marL="0" indent="0" algn="ctr">
              <a:buFontTx/>
              <a:buNone/>
            </a:pPr>
            <a:endParaRPr lang="en-US" altLang="en-US" sz="2400" dirty="0"/>
          </a:p>
          <a:p>
            <a:pPr marL="0" indent="0" algn="ctr">
              <a:buFontTx/>
              <a:buNone/>
            </a:pPr>
            <a:endParaRPr lang="en-US" altLang="en-US" sz="2400" dirty="0"/>
          </a:p>
        </p:txBody>
      </p:sp>
      <p:pic>
        <p:nvPicPr>
          <p:cNvPr id="2" name="Picture 1">
            <a:extLst>
              <a:ext uri="{FF2B5EF4-FFF2-40B4-BE49-F238E27FC236}">
                <a16:creationId xmlns:a16="http://schemas.microsoft.com/office/drawing/2014/main" id="{893CE16D-3CF3-41CC-8A40-A4EB0227E205}"/>
              </a:ext>
            </a:extLst>
          </p:cNvPr>
          <p:cNvPicPr>
            <a:picLocks noChangeAspect="1"/>
          </p:cNvPicPr>
          <p:nvPr/>
        </p:nvPicPr>
        <p:blipFill>
          <a:blip r:embed="rId3"/>
          <a:stretch>
            <a:fillRect/>
          </a:stretch>
        </p:blipFill>
        <p:spPr>
          <a:xfrm>
            <a:off x="152400" y="1447800"/>
            <a:ext cx="8812530" cy="5334000"/>
          </a:xfrm>
          <a:prstGeom prst="rect">
            <a:avLst/>
          </a:prstGeom>
        </p:spPr>
      </p:pic>
      <p:sp>
        <p:nvSpPr>
          <p:cNvPr id="3" name="TextBox 2">
            <a:extLst>
              <a:ext uri="{FF2B5EF4-FFF2-40B4-BE49-F238E27FC236}">
                <a16:creationId xmlns:a16="http://schemas.microsoft.com/office/drawing/2014/main" id="{EE6064F7-137D-4E2C-AFBC-7E6CEBF77814}"/>
              </a:ext>
            </a:extLst>
          </p:cNvPr>
          <p:cNvSpPr txBox="1"/>
          <p:nvPr/>
        </p:nvSpPr>
        <p:spPr>
          <a:xfrm>
            <a:off x="179070" y="4295002"/>
            <a:ext cx="3227422" cy="1846659"/>
          </a:xfrm>
          <a:prstGeom prst="rect">
            <a:avLst/>
          </a:prstGeom>
          <a:noFill/>
        </p:spPr>
        <p:txBody>
          <a:bodyPr wrap="none" rtlCol="0">
            <a:spAutoFit/>
          </a:bodyPr>
          <a:lstStyle/>
          <a:p>
            <a:r>
              <a:rPr lang="en-US" b="1" dirty="0"/>
              <a:t>            </a:t>
            </a:r>
            <a:r>
              <a:rPr lang="en-US" sz="2400" b="1" u="sng" dirty="0"/>
              <a:t>Diversion</a:t>
            </a:r>
          </a:p>
          <a:p>
            <a:endParaRPr lang="en-US" b="1" u="sng" dirty="0"/>
          </a:p>
          <a:p>
            <a:r>
              <a:rPr lang="en-US" dirty="0"/>
              <a:t>State Attorney </a:t>
            </a:r>
          </a:p>
          <a:p>
            <a:r>
              <a:rPr lang="en-US" dirty="0"/>
              <a:t>No plea to charges</a:t>
            </a:r>
          </a:p>
          <a:p>
            <a:r>
              <a:rPr lang="en-US" dirty="0"/>
              <a:t>PSC Agreement &amp; conditions </a:t>
            </a:r>
          </a:p>
          <a:p>
            <a:r>
              <a:rPr lang="en-US" dirty="0"/>
              <a:t>Case dismissed/nolle prosequi</a:t>
            </a:r>
          </a:p>
        </p:txBody>
      </p:sp>
      <p:sp>
        <p:nvSpPr>
          <p:cNvPr id="4" name="TextBox 3">
            <a:extLst>
              <a:ext uri="{FF2B5EF4-FFF2-40B4-BE49-F238E27FC236}">
                <a16:creationId xmlns:a16="http://schemas.microsoft.com/office/drawing/2014/main" id="{B7FFB050-A8EA-4E6B-B522-53D520AA737E}"/>
              </a:ext>
            </a:extLst>
          </p:cNvPr>
          <p:cNvSpPr txBox="1"/>
          <p:nvPr/>
        </p:nvSpPr>
        <p:spPr>
          <a:xfrm>
            <a:off x="5929652" y="4295002"/>
            <a:ext cx="3195298" cy="2123658"/>
          </a:xfrm>
          <a:prstGeom prst="rect">
            <a:avLst/>
          </a:prstGeom>
          <a:noFill/>
        </p:spPr>
        <p:txBody>
          <a:bodyPr wrap="none" rtlCol="0">
            <a:spAutoFit/>
          </a:bodyPr>
          <a:lstStyle/>
          <a:p>
            <a:r>
              <a:rPr lang="en-US" b="1" dirty="0"/>
              <a:t>              </a:t>
            </a:r>
            <a:r>
              <a:rPr lang="en-US" sz="2400" b="1" u="sng" dirty="0"/>
              <a:t>Post Plea</a:t>
            </a:r>
          </a:p>
          <a:p>
            <a:endParaRPr lang="en-US" b="1" u="sng" dirty="0"/>
          </a:p>
          <a:p>
            <a:r>
              <a:rPr lang="en-US" dirty="0"/>
              <a:t>Trial Court</a:t>
            </a:r>
          </a:p>
          <a:p>
            <a:r>
              <a:rPr lang="en-US" dirty="0"/>
              <a:t>Plea to charges/VOP</a:t>
            </a:r>
          </a:p>
          <a:p>
            <a:r>
              <a:rPr lang="en-US" dirty="0"/>
              <a:t>Placed on probation</a:t>
            </a:r>
          </a:p>
          <a:p>
            <a:r>
              <a:rPr lang="en-US" dirty="0"/>
              <a:t>Withhold adjudication</a:t>
            </a:r>
          </a:p>
          <a:p>
            <a:r>
              <a:rPr lang="en-US" dirty="0"/>
              <a:t>Early termination of probation </a:t>
            </a:r>
          </a:p>
        </p:txBody>
      </p:sp>
    </p:spTree>
    <p:extLst>
      <p:ext uri="{BB962C8B-B14F-4D97-AF65-F5344CB8AC3E}">
        <p14:creationId xmlns:p14="http://schemas.microsoft.com/office/powerpoint/2010/main" val="88931624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C:\Users\ctdcks1\AppData\Local\Microsoft\Windows\Temporary Internet Files\Content.IE5\1ZT5BHB7\MC9004393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85978"/>
            <a:ext cx="4949841" cy="4949841"/>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12"/>
          <p:cNvSpPr txBox="1">
            <a:spLocks noChangeArrowheads="1"/>
          </p:cNvSpPr>
          <p:nvPr/>
        </p:nvSpPr>
        <p:spPr bwMode="auto">
          <a:xfrm>
            <a:off x="1104900" y="1285979"/>
            <a:ext cx="1143000" cy="828675"/>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chemeClr val="bg2"/>
                </a:solidFill>
              </a:rPr>
              <a:t>Community </a:t>
            </a:r>
          </a:p>
          <a:p>
            <a:pPr algn="ctr" eaLnBrk="1" hangingPunct="1">
              <a:spcBef>
                <a:spcPct val="0"/>
              </a:spcBef>
              <a:buFontTx/>
              <a:buNone/>
            </a:pPr>
            <a:r>
              <a:rPr lang="en-US" altLang="en-US" sz="1400" dirty="0">
                <a:solidFill>
                  <a:schemeClr val="bg2"/>
                </a:solidFill>
              </a:rPr>
              <a:t>Based </a:t>
            </a:r>
          </a:p>
          <a:p>
            <a:pPr algn="ctr" eaLnBrk="1" hangingPunct="1">
              <a:spcBef>
                <a:spcPct val="0"/>
              </a:spcBef>
              <a:buFontTx/>
              <a:buNone/>
            </a:pPr>
            <a:r>
              <a:rPr lang="en-US" altLang="en-US" sz="1400" dirty="0">
                <a:solidFill>
                  <a:schemeClr val="bg2"/>
                </a:solidFill>
              </a:rPr>
              <a:t>Treatment</a:t>
            </a:r>
            <a:endParaRPr lang="en-US" altLang="en-US" sz="2400" dirty="0">
              <a:solidFill>
                <a:schemeClr val="bg2"/>
              </a:solidFill>
            </a:endParaRPr>
          </a:p>
        </p:txBody>
      </p:sp>
      <p:sp>
        <p:nvSpPr>
          <p:cNvPr id="9223" name="Text Box 11"/>
          <p:cNvSpPr txBox="1">
            <a:spLocks noChangeArrowheads="1"/>
          </p:cNvSpPr>
          <p:nvPr/>
        </p:nvSpPr>
        <p:spPr bwMode="auto">
          <a:xfrm>
            <a:off x="4000500" y="773008"/>
            <a:ext cx="1143000" cy="458773"/>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rgbClr val="FF0000"/>
                </a:solidFill>
              </a:rPr>
              <a:t>Judge</a:t>
            </a:r>
          </a:p>
        </p:txBody>
      </p:sp>
      <p:sp>
        <p:nvSpPr>
          <p:cNvPr id="9224" name="Text Box 13"/>
          <p:cNvSpPr txBox="1">
            <a:spLocks noChangeArrowheads="1"/>
          </p:cNvSpPr>
          <p:nvPr/>
        </p:nvSpPr>
        <p:spPr bwMode="auto">
          <a:xfrm>
            <a:off x="838200" y="4830763"/>
            <a:ext cx="1333500" cy="1112837"/>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chemeClr val="bg1"/>
                </a:solidFill>
              </a:rPr>
              <a:t>Dept of </a:t>
            </a:r>
          </a:p>
          <a:p>
            <a:pPr algn="ctr" eaLnBrk="1" hangingPunct="1">
              <a:spcBef>
                <a:spcPct val="0"/>
              </a:spcBef>
              <a:buFontTx/>
              <a:buNone/>
            </a:pPr>
            <a:r>
              <a:rPr lang="en-US" altLang="en-US" sz="1400" dirty="0">
                <a:solidFill>
                  <a:schemeClr val="bg1"/>
                </a:solidFill>
              </a:rPr>
              <a:t>Veterans Affairs</a:t>
            </a:r>
          </a:p>
          <a:p>
            <a:pPr algn="ctr" eaLnBrk="1" hangingPunct="1">
              <a:spcBef>
                <a:spcPct val="0"/>
              </a:spcBef>
              <a:buFontTx/>
              <a:buNone/>
            </a:pPr>
            <a:r>
              <a:rPr lang="en-US" altLang="en-US" sz="1400" dirty="0">
                <a:solidFill>
                  <a:schemeClr val="bg1"/>
                </a:solidFill>
              </a:rPr>
              <a:t>or</a:t>
            </a:r>
          </a:p>
          <a:p>
            <a:pPr algn="ctr" eaLnBrk="1" hangingPunct="1">
              <a:spcBef>
                <a:spcPct val="0"/>
              </a:spcBef>
              <a:buFontTx/>
              <a:buNone/>
            </a:pPr>
            <a:r>
              <a:rPr lang="en-US" altLang="en-US" sz="1400" dirty="0">
                <a:solidFill>
                  <a:schemeClr val="bg1"/>
                </a:solidFill>
              </a:rPr>
              <a:t>Other Agencies</a:t>
            </a:r>
            <a:endParaRPr lang="en-US" altLang="en-US" sz="2400" dirty="0">
              <a:solidFill>
                <a:schemeClr val="bg1"/>
              </a:solidFill>
            </a:endParaRPr>
          </a:p>
        </p:txBody>
      </p:sp>
      <p:sp>
        <p:nvSpPr>
          <p:cNvPr id="9227" name="Text Box 10"/>
          <p:cNvSpPr txBox="1">
            <a:spLocks noChangeArrowheads="1"/>
          </p:cNvSpPr>
          <p:nvPr/>
        </p:nvSpPr>
        <p:spPr bwMode="auto">
          <a:xfrm>
            <a:off x="2933700" y="3014662"/>
            <a:ext cx="1066800" cy="838200"/>
          </a:xfrm>
          <a:prstGeom prst="rect">
            <a:avLst/>
          </a:prstGeom>
          <a:no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dirty="0">
                <a:solidFill>
                  <a:schemeClr val="bg1"/>
                </a:solidFill>
              </a:rPr>
              <a:t>PSC</a:t>
            </a:r>
          </a:p>
          <a:p>
            <a:pPr algn="ctr" eaLnBrk="1" hangingPunct="1">
              <a:spcBef>
                <a:spcPct val="0"/>
              </a:spcBef>
              <a:buFontTx/>
              <a:buNone/>
            </a:pPr>
            <a:r>
              <a:rPr lang="en-US" altLang="en-US" sz="1400" b="1" dirty="0">
                <a:solidFill>
                  <a:schemeClr val="bg1"/>
                </a:solidFill>
              </a:rPr>
              <a:t>Participant</a:t>
            </a:r>
            <a:endParaRPr lang="en-US" altLang="en-US" sz="2400" b="1" dirty="0">
              <a:solidFill>
                <a:schemeClr val="bg1"/>
              </a:solidFill>
            </a:endParaRPr>
          </a:p>
        </p:txBody>
      </p:sp>
      <p:sp>
        <p:nvSpPr>
          <p:cNvPr id="9228" name="Text Box 14"/>
          <p:cNvSpPr txBox="1">
            <a:spLocks noChangeArrowheads="1"/>
          </p:cNvSpPr>
          <p:nvPr/>
        </p:nvSpPr>
        <p:spPr bwMode="auto">
          <a:xfrm>
            <a:off x="4683141" y="4941992"/>
            <a:ext cx="1371600" cy="762000"/>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chemeClr val="bg1"/>
                </a:solidFill>
              </a:rPr>
              <a:t>Family</a:t>
            </a:r>
          </a:p>
          <a:p>
            <a:pPr algn="ctr" eaLnBrk="1" hangingPunct="1">
              <a:spcBef>
                <a:spcPct val="0"/>
              </a:spcBef>
              <a:buFontTx/>
              <a:buNone/>
            </a:pPr>
            <a:r>
              <a:rPr lang="en-US" altLang="en-US" sz="1400" dirty="0">
                <a:solidFill>
                  <a:schemeClr val="bg1"/>
                </a:solidFill>
              </a:rPr>
              <a:t>Friends </a:t>
            </a:r>
          </a:p>
          <a:p>
            <a:pPr algn="ctr" eaLnBrk="1" hangingPunct="1">
              <a:spcBef>
                <a:spcPct val="0"/>
              </a:spcBef>
              <a:buFontTx/>
              <a:buNone/>
            </a:pPr>
            <a:r>
              <a:rPr lang="en-US" altLang="en-US" sz="1400" dirty="0">
                <a:solidFill>
                  <a:schemeClr val="bg1"/>
                </a:solidFill>
              </a:rPr>
              <a:t>Community</a:t>
            </a:r>
            <a:endParaRPr lang="en-US" altLang="en-US" sz="2400" dirty="0">
              <a:solidFill>
                <a:schemeClr val="bg1"/>
              </a:solidFill>
            </a:endParaRPr>
          </a:p>
        </p:txBody>
      </p:sp>
      <p:sp>
        <p:nvSpPr>
          <p:cNvPr id="9230" name="Text Box 16"/>
          <p:cNvSpPr txBox="1">
            <a:spLocks noChangeArrowheads="1"/>
          </p:cNvSpPr>
          <p:nvPr/>
        </p:nvSpPr>
        <p:spPr bwMode="auto">
          <a:xfrm>
            <a:off x="3730641" y="5854819"/>
            <a:ext cx="1524000" cy="381000"/>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chemeClr val="bg1"/>
                </a:solidFill>
              </a:rPr>
              <a:t>Case Management</a:t>
            </a:r>
            <a:endParaRPr lang="en-US" altLang="en-US" sz="2400" dirty="0">
              <a:solidFill>
                <a:schemeClr val="bg1"/>
              </a:solidFill>
            </a:endParaRPr>
          </a:p>
        </p:txBody>
      </p:sp>
      <p:sp>
        <p:nvSpPr>
          <p:cNvPr id="24" name="Text Box 11"/>
          <p:cNvSpPr txBox="1">
            <a:spLocks noChangeArrowheads="1"/>
          </p:cNvSpPr>
          <p:nvPr/>
        </p:nvSpPr>
        <p:spPr bwMode="auto">
          <a:xfrm>
            <a:off x="4704624" y="1285977"/>
            <a:ext cx="1143000" cy="381000"/>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chemeClr val="bg1"/>
                </a:solidFill>
              </a:rPr>
              <a:t>Attorney</a:t>
            </a:r>
          </a:p>
        </p:txBody>
      </p:sp>
      <p:sp>
        <p:nvSpPr>
          <p:cNvPr id="25" name="Text Box 12"/>
          <p:cNvSpPr txBox="1">
            <a:spLocks noChangeArrowheads="1"/>
          </p:cNvSpPr>
          <p:nvPr/>
        </p:nvSpPr>
        <p:spPr bwMode="auto">
          <a:xfrm>
            <a:off x="2276929" y="596654"/>
            <a:ext cx="1143000" cy="828675"/>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rgbClr val="FF0000"/>
                </a:solidFill>
              </a:rPr>
              <a:t>Probation</a:t>
            </a:r>
          </a:p>
          <a:p>
            <a:pPr algn="ctr" eaLnBrk="1" hangingPunct="1">
              <a:spcBef>
                <a:spcPct val="0"/>
              </a:spcBef>
              <a:buFontTx/>
              <a:buNone/>
            </a:pPr>
            <a:r>
              <a:rPr lang="en-US" altLang="en-US" sz="1400" dirty="0">
                <a:solidFill>
                  <a:srgbClr val="FF0000"/>
                </a:solidFill>
              </a:rPr>
              <a:t>Corrections</a:t>
            </a:r>
            <a:endParaRPr lang="en-US" altLang="en-US" sz="2400" dirty="0">
              <a:solidFill>
                <a:srgbClr val="FF0000"/>
              </a:solidFill>
            </a:endParaRPr>
          </a:p>
        </p:txBody>
      </p:sp>
      <p:sp>
        <p:nvSpPr>
          <p:cNvPr id="9" name="TextBox 8"/>
          <p:cNvSpPr txBox="1"/>
          <p:nvPr/>
        </p:nvSpPr>
        <p:spPr>
          <a:xfrm>
            <a:off x="7162800" y="304800"/>
            <a:ext cx="1676400" cy="1477328"/>
          </a:xfrm>
          <a:prstGeom prst="rect">
            <a:avLst/>
          </a:prstGeom>
          <a:noFill/>
        </p:spPr>
        <p:txBody>
          <a:bodyPr wrap="square" rtlCol="0">
            <a:spAutoFit/>
          </a:bodyPr>
          <a:lstStyle/>
          <a:p>
            <a:r>
              <a:rPr lang="en-US" sz="2400" dirty="0">
                <a:solidFill>
                  <a:srgbClr val="FFC000"/>
                </a:solidFill>
              </a:rPr>
              <a:t>Integrated</a:t>
            </a:r>
          </a:p>
          <a:p>
            <a:r>
              <a:rPr lang="en-US" sz="2400" dirty="0">
                <a:solidFill>
                  <a:srgbClr val="FFC000"/>
                </a:solidFill>
              </a:rPr>
              <a:t>Team</a:t>
            </a:r>
          </a:p>
          <a:p>
            <a:r>
              <a:rPr lang="en-US" sz="2400" dirty="0">
                <a:solidFill>
                  <a:srgbClr val="FFC000"/>
                </a:solidFill>
              </a:rPr>
              <a:t>Approach</a:t>
            </a:r>
          </a:p>
          <a:p>
            <a:endParaRPr lang="en-US" dirty="0"/>
          </a:p>
        </p:txBody>
      </p:sp>
      <p:sp>
        <p:nvSpPr>
          <p:cNvPr id="2" name="TextBox 1">
            <a:extLst>
              <a:ext uri="{FF2B5EF4-FFF2-40B4-BE49-F238E27FC236}">
                <a16:creationId xmlns:a16="http://schemas.microsoft.com/office/drawing/2014/main" id="{59CD8D34-48F7-4C93-8128-DC0BA9E6329E}"/>
              </a:ext>
            </a:extLst>
          </p:cNvPr>
          <p:cNvSpPr txBox="1"/>
          <p:nvPr/>
        </p:nvSpPr>
        <p:spPr>
          <a:xfrm>
            <a:off x="5064139" y="1905001"/>
            <a:ext cx="1143000" cy="30480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Drug Testing</a:t>
            </a:r>
          </a:p>
        </p:txBody>
      </p:sp>
      <p:sp>
        <p:nvSpPr>
          <p:cNvPr id="14" name="Text Box 12">
            <a:extLst>
              <a:ext uri="{FF2B5EF4-FFF2-40B4-BE49-F238E27FC236}">
                <a16:creationId xmlns:a16="http://schemas.microsoft.com/office/drawing/2014/main" id="{9E76B2AF-E4BF-431D-943D-8D509479661B}"/>
              </a:ext>
            </a:extLst>
          </p:cNvPr>
          <p:cNvSpPr txBox="1">
            <a:spLocks noChangeArrowheads="1"/>
          </p:cNvSpPr>
          <p:nvPr/>
        </p:nvSpPr>
        <p:spPr bwMode="auto">
          <a:xfrm>
            <a:off x="266700" y="3014662"/>
            <a:ext cx="1143000" cy="828675"/>
          </a:xfrm>
          <a:prstGeom prst="rect">
            <a:avLst/>
          </a:prstGeom>
          <a:solidFill>
            <a:schemeClr val="tx1"/>
          </a:solidFill>
          <a:ln>
            <a:noFill/>
          </a:ln>
        </p:spPr>
        <p:txBody>
          <a:bodyPr lIns="36576" tIns="36576" rIns="36576" bIns="36576"/>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solidFill>
                  <a:srgbClr val="FF0000"/>
                </a:solidFill>
              </a:rPr>
              <a:t>Peer  </a:t>
            </a:r>
          </a:p>
          <a:p>
            <a:pPr algn="ctr" eaLnBrk="1" hangingPunct="1">
              <a:spcBef>
                <a:spcPct val="0"/>
              </a:spcBef>
              <a:buFontTx/>
              <a:buNone/>
            </a:pPr>
            <a:r>
              <a:rPr lang="en-US" altLang="en-US" sz="1400" dirty="0">
                <a:solidFill>
                  <a:srgbClr val="FF0000"/>
                </a:solidFill>
              </a:rPr>
              <a:t>Support</a:t>
            </a:r>
          </a:p>
          <a:p>
            <a:pPr algn="ctr" eaLnBrk="1" hangingPunct="1">
              <a:spcBef>
                <a:spcPct val="0"/>
              </a:spcBef>
              <a:buFontTx/>
              <a:buNone/>
            </a:pPr>
            <a:r>
              <a:rPr lang="en-US" altLang="en-US" sz="1400" dirty="0">
                <a:solidFill>
                  <a:srgbClr val="FF0000"/>
                </a:solidFill>
              </a:rPr>
              <a:t>Specialists</a:t>
            </a:r>
            <a:endParaRPr lang="en-US" altLang="en-US" sz="2400" dirty="0">
              <a:solidFill>
                <a:srgbClr val="FF0000"/>
              </a:solidFill>
            </a:endParaRPr>
          </a:p>
        </p:txBody>
      </p:sp>
      <p:sp>
        <p:nvSpPr>
          <p:cNvPr id="3" name="TextBox 2">
            <a:extLst>
              <a:ext uri="{FF2B5EF4-FFF2-40B4-BE49-F238E27FC236}">
                <a16:creationId xmlns:a16="http://schemas.microsoft.com/office/drawing/2014/main" id="{0696A8FA-DEDC-4E7C-8A1F-57DE77C045D0}"/>
              </a:ext>
            </a:extLst>
          </p:cNvPr>
          <p:cNvSpPr txBox="1"/>
          <p:nvPr/>
        </p:nvSpPr>
        <p:spPr>
          <a:xfrm>
            <a:off x="7047097" y="4815206"/>
            <a:ext cx="1966500" cy="400110"/>
          </a:xfrm>
          <a:prstGeom prst="rect">
            <a:avLst/>
          </a:prstGeom>
          <a:noFill/>
        </p:spPr>
        <p:txBody>
          <a:bodyPr wrap="none" rtlCol="0">
            <a:spAutoFit/>
          </a:bodyPr>
          <a:lstStyle/>
          <a:p>
            <a:r>
              <a:rPr lang="en-US" sz="2000" dirty="0">
                <a:solidFill>
                  <a:srgbClr val="FFC000"/>
                </a:solidFill>
              </a:rPr>
              <a:t>Non- adversarial</a:t>
            </a:r>
          </a:p>
        </p:txBody>
      </p:sp>
    </p:spTree>
    <p:extLst>
      <p:ext uri="{BB962C8B-B14F-4D97-AF65-F5344CB8AC3E}">
        <p14:creationId xmlns:p14="http://schemas.microsoft.com/office/powerpoint/2010/main" val="206356231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223"/>
                                        </p:tgtEl>
                                        <p:attrNameLst>
                                          <p:attrName>style.visibility</p:attrName>
                                        </p:attrNameLst>
                                      </p:cBhvr>
                                      <p:to>
                                        <p:strVal val="visible"/>
                                      </p:to>
                                    </p:set>
                                    <p:anim calcmode="lin" valueType="num">
                                      <p:cBhvr>
                                        <p:cTn id="14" dur="500" fill="hold"/>
                                        <p:tgtEl>
                                          <p:spTgt spid="9223"/>
                                        </p:tgtEl>
                                        <p:attrNameLst>
                                          <p:attrName>ppt_w</p:attrName>
                                        </p:attrNameLst>
                                      </p:cBhvr>
                                      <p:tavLst>
                                        <p:tav tm="0">
                                          <p:val>
                                            <p:fltVal val="0"/>
                                          </p:val>
                                        </p:tav>
                                        <p:tav tm="100000">
                                          <p:val>
                                            <p:strVal val="#ppt_w"/>
                                          </p:val>
                                        </p:tav>
                                      </p:tavLst>
                                    </p:anim>
                                    <p:anim calcmode="lin" valueType="num">
                                      <p:cBhvr>
                                        <p:cTn id="15" dur="500" fill="hold"/>
                                        <p:tgtEl>
                                          <p:spTgt spid="9223"/>
                                        </p:tgtEl>
                                        <p:attrNameLst>
                                          <p:attrName>ppt_h</p:attrName>
                                        </p:attrNameLst>
                                      </p:cBhvr>
                                      <p:tavLst>
                                        <p:tav tm="0">
                                          <p:val>
                                            <p:fltVal val="0"/>
                                          </p:val>
                                        </p:tav>
                                        <p:tav tm="100000">
                                          <p:val>
                                            <p:strVal val="#ppt_h"/>
                                          </p:val>
                                        </p:tav>
                                      </p:tavLst>
                                    </p:anim>
                                    <p:animEffect transition="in" filter="fade">
                                      <p:cBhvr>
                                        <p:cTn id="16" dur="500"/>
                                        <p:tgtEl>
                                          <p:spTgt spid="92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 calcmode="lin" valueType="num">
                                      <p:cBhvr>
                                        <p:cTn id="28" dur="500" fill="hold"/>
                                        <p:tgtEl>
                                          <p:spTgt spid="9230"/>
                                        </p:tgtEl>
                                        <p:attrNameLst>
                                          <p:attrName>ppt_w</p:attrName>
                                        </p:attrNameLst>
                                      </p:cBhvr>
                                      <p:tavLst>
                                        <p:tav tm="0">
                                          <p:val>
                                            <p:fltVal val="0"/>
                                          </p:val>
                                        </p:tav>
                                        <p:tav tm="100000">
                                          <p:val>
                                            <p:strVal val="#ppt_w"/>
                                          </p:val>
                                        </p:tav>
                                      </p:tavLst>
                                    </p:anim>
                                    <p:anim calcmode="lin" valueType="num">
                                      <p:cBhvr>
                                        <p:cTn id="29" dur="500" fill="hold"/>
                                        <p:tgtEl>
                                          <p:spTgt spid="9230"/>
                                        </p:tgtEl>
                                        <p:attrNameLst>
                                          <p:attrName>ppt_h</p:attrName>
                                        </p:attrNameLst>
                                      </p:cBhvr>
                                      <p:tavLst>
                                        <p:tav tm="0">
                                          <p:val>
                                            <p:fltVal val="0"/>
                                          </p:val>
                                        </p:tav>
                                        <p:tav tm="100000">
                                          <p:val>
                                            <p:strVal val="#ppt_h"/>
                                          </p:val>
                                        </p:tav>
                                      </p:tavLst>
                                    </p:anim>
                                    <p:animEffect transition="in" filter="fade">
                                      <p:cBhvr>
                                        <p:cTn id="30" dur="500"/>
                                        <p:tgtEl>
                                          <p:spTgt spid="92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228"/>
                                        </p:tgtEl>
                                        <p:attrNameLst>
                                          <p:attrName>style.visibility</p:attrName>
                                        </p:attrNameLst>
                                      </p:cBhvr>
                                      <p:to>
                                        <p:strVal val="visible"/>
                                      </p:to>
                                    </p:set>
                                    <p:anim calcmode="lin" valueType="num">
                                      <p:cBhvr>
                                        <p:cTn id="35" dur="500" fill="hold"/>
                                        <p:tgtEl>
                                          <p:spTgt spid="9228"/>
                                        </p:tgtEl>
                                        <p:attrNameLst>
                                          <p:attrName>ppt_w</p:attrName>
                                        </p:attrNameLst>
                                      </p:cBhvr>
                                      <p:tavLst>
                                        <p:tav tm="0">
                                          <p:val>
                                            <p:fltVal val="0"/>
                                          </p:val>
                                        </p:tav>
                                        <p:tav tm="100000">
                                          <p:val>
                                            <p:strVal val="#ppt_w"/>
                                          </p:val>
                                        </p:tav>
                                      </p:tavLst>
                                    </p:anim>
                                    <p:anim calcmode="lin" valueType="num">
                                      <p:cBhvr>
                                        <p:cTn id="36" dur="500" fill="hold"/>
                                        <p:tgtEl>
                                          <p:spTgt spid="9228"/>
                                        </p:tgtEl>
                                        <p:attrNameLst>
                                          <p:attrName>ppt_h</p:attrName>
                                        </p:attrNameLst>
                                      </p:cBhvr>
                                      <p:tavLst>
                                        <p:tav tm="0">
                                          <p:val>
                                            <p:fltVal val="0"/>
                                          </p:val>
                                        </p:tav>
                                        <p:tav tm="100000">
                                          <p:val>
                                            <p:strVal val="#ppt_h"/>
                                          </p:val>
                                        </p:tav>
                                      </p:tavLst>
                                    </p:anim>
                                    <p:animEffect transition="in" filter="fade">
                                      <p:cBhvr>
                                        <p:cTn id="37" dur="500"/>
                                        <p:tgtEl>
                                          <p:spTgt spid="92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224"/>
                                        </p:tgtEl>
                                        <p:attrNameLst>
                                          <p:attrName>style.visibility</p:attrName>
                                        </p:attrNameLst>
                                      </p:cBhvr>
                                      <p:to>
                                        <p:strVal val="visible"/>
                                      </p:to>
                                    </p:set>
                                    <p:anim calcmode="lin" valueType="num">
                                      <p:cBhvr>
                                        <p:cTn id="42" dur="500" fill="hold"/>
                                        <p:tgtEl>
                                          <p:spTgt spid="9224"/>
                                        </p:tgtEl>
                                        <p:attrNameLst>
                                          <p:attrName>ppt_w</p:attrName>
                                        </p:attrNameLst>
                                      </p:cBhvr>
                                      <p:tavLst>
                                        <p:tav tm="0">
                                          <p:val>
                                            <p:fltVal val="0"/>
                                          </p:val>
                                        </p:tav>
                                        <p:tav tm="100000">
                                          <p:val>
                                            <p:strVal val="#ppt_w"/>
                                          </p:val>
                                        </p:tav>
                                      </p:tavLst>
                                    </p:anim>
                                    <p:anim calcmode="lin" valueType="num">
                                      <p:cBhvr>
                                        <p:cTn id="43" dur="500" fill="hold"/>
                                        <p:tgtEl>
                                          <p:spTgt spid="9224"/>
                                        </p:tgtEl>
                                        <p:attrNameLst>
                                          <p:attrName>ppt_h</p:attrName>
                                        </p:attrNameLst>
                                      </p:cBhvr>
                                      <p:tavLst>
                                        <p:tav tm="0">
                                          <p:val>
                                            <p:fltVal val="0"/>
                                          </p:val>
                                        </p:tav>
                                        <p:tav tm="100000">
                                          <p:val>
                                            <p:strVal val="#ppt_h"/>
                                          </p:val>
                                        </p:tav>
                                      </p:tavLst>
                                    </p:anim>
                                    <p:animEffect transition="in" filter="fade">
                                      <p:cBhvr>
                                        <p:cTn id="44" dur="500"/>
                                        <p:tgtEl>
                                          <p:spTgt spid="92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220"/>
                                        </p:tgtEl>
                                        <p:attrNameLst>
                                          <p:attrName>style.visibility</p:attrName>
                                        </p:attrNameLst>
                                      </p:cBhvr>
                                      <p:to>
                                        <p:strVal val="visible"/>
                                      </p:to>
                                    </p:set>
                                    <p:anim calcmode="lin" valueType="num">
                                      <p:cBhvr>
                                        <p:cTn id="49" dur="500" fill="hold"/>
                                        <p:tgtEl>
                                          <p:spTgt spid="9220"/>
                                        </p:tgtEl>
                                        <p:attrNameLst>
                                          <p:attrName>ppt_w</p:attrName>
                                        </p:attrNameLst>
                                      </p:cBhvr>
                                      <p:tavLst>
                                        <p:tav tm="0">
                                          <p:val>
                                            <p:fltVal val="0"/>
                                          </p:val>
                                        </p:tav>
                                        <p:tav tm="100000">
                                          <p:val>
                                            <p:strVal val="#ppt_w"/>
                                          </p:val>
                                        </p:tav>
                                      </p:tavLst>
                                    </p:anim>
                                    <p:anim calcmode="lin" valueType="num">
                                      <p:cBhvr>
                                        <p:cTn id="50" dur="500" fill="hold"/>
                                        <p:tgtEl>
                                          <p:spTgt spid="9220"/>
                                        </p:tgtEl>
                                        <p:attrNameLst>
                                          <p:attrName>ppt_h</p:attrName>
                                        </p:attrNameLst>
                                      </p:cBhvr>
                                      <p:tavLst>
                                        <p:tav tm="0">
                                          <p:val>
                                            <p:fltVal val="0"/>
                                          </p:val>
                                        </p:tav>
                                        <p:tav tm="100000">
                                          <p:val>
                                            <p:strVal val="#ppt_h"/>
                                          </p:val>
                                        </p:tav>
                                      </p:tavLst>
                                    </p:anim>
                                    <p:animEffect transition="in" filter="fade">
                                      <p:cBhvr>
                                        <p:cTn id="51" dur="500"/>
                                        <p:tgtEl>
                                          <p:spTgt spid="92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227"/>
                                        </p:tgtEl>
                                        <p:attrNameLst>
                                          <p:attrName>style.visibility</p:attrName>
                                        </p:attrNameLst>
                                      </p:cBhvr>
                                      <p:to>
                                        <p:strVal val="visible"/>
                                      </p:to>
                                    </p:set>
                                    <p:anim calcmode="lin" valueType="num">
                                      <p:cBhvr>
                                        <p:cTn id="56" dur="500" fill="hold"/>
                                        <p:tgtEl>
                                          <p:spTgt spid="9227"/>
                                        </p:tgtEl>
                                        <p:attrNameLst>
                                          <p:attrName>ppt_w</p:attrName>
                                        </p:attrNameLst>
                                      </p:cBhvr>
                                      <p:tavLst>
                                        <p:tav tm="0">
                                          <p:val>
                                            <p:fltVal val="0"/>
                                          </p:val>
                                        </p:tav>
                                        <p:tav tm="100000">
                                          <p:val>
                                            <p:strVal val="#ppt_w"/>
                                          </p:val>
                                        </p:tav>
                                      </p:tavLst>
                                    </p:anim>
                                    <p:anim calcmode="lin" valueType="num">
                                      <p:cBhvr>
                                        <p:cTn id="57" dur="500" fill="hold"/>
                                        <p:tgtEl>
                                          <p:spTgt spid="9227"/>
                                        </p:tgtEl>
                                        <p:attrNameLst>
                                          <p:attrName>ppt_h</p:attrName>
                                        </p:attrNameLst>
                                      </p:cBhvr>
                                      <p:tavLst>
                                        <p:tav tm="0">
                                          <p:val>
                                            <p:fltVal val="0"/>
                                          </p:val>
                                        </p:tav>
                                        <p:tav tm="100000">
                                          <p:val>
                                            <p:strVal val="#ppt_h"/>
                                          </p:val>
                                        </p:tav>
                                      </p:tavLst>
                                    </p:anim>
                                    <p:animEffect transition="in" filter="fade">
                                      <p:cBhvr>
                                        <p:cTn id="58" dur="500"/>
                                        <p:tgtEl>
                                          <p:spTgt spid="92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3" grpId="0" animBg="1"/>
      <p:bldP spid="9224" grpId="0" animBg="1"/>
      <p:bldP spid="9227" grpId="0"/>
      <p:bldP spid="9228" grpId="0" animBg="1"/>
      <p:bldP spid="9230" grpId="0" animBg="1"/>
      <p:bldP spid="24" grpId="0" animBg="1"/>
      <p:bldP spid="25"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1942-5990-3491-1411-07FC40BA76F4}"/>
              </a:ext>
            </a:extLst>
          </p:cNvPr>
          <p:cNvSpPr>
            <a:spLocks noGrp="1"/>
          </p:cNvSpPr>
          <p:nvPr>
            <p:ph type="title"/>
          </p:nvPr>
        </p:nvSpPr>
        <p:spPr>
          <a:xfrm>
            <a:off x="457200" y="457200"/>
            <a:ext cx="8296547" cy="598102"/>
          </a:xfrm>
        </p:spPr>
        <p:txBody>
          <a:bodyPr>
            <a:noAutofit/>
          </a:bodyPr>
          <a:lstStyle/>
          <a:p>
            <a:r>
              <a:rPr lang="en-US" sz="2700" dirty="0"/>
              <a:t>Officer Identified Challenges to Successful Supervision Completion </a:t>
            </a:r>
          </a:p>
        </p:txBody>
      </p:sp>
      <p:pic>
        <p:nvPicPr>
          <p:cNvPr id="9" name="Content Placeholder 8">
            <a:extLst>
              <a:ext uri="{FF2B5EF4-FFF2-40B4-BE49-F238E27FC236}">
                <a16:creationId xmlns:a16="http://schemas.microsoft.com/office/drawing/2014/main" id="{B08105FA-5402-17B3-B9AC-48E0645D0556}"/>
              </a:ext>
            </a:extLst>
          </p:cNvPr>
          <p:cNvPicPr>
            <a:picLocks noGrp="1" noChangeAspect="1"/>
          </p:cNvPicPr>
          <p:nvPr>
            <p:ph idx="1"/>
          </p:nvPr>
        </p:nvPicPr>
        <p:blipFill>
          <a:blip r:embed="rId3"/>
          <a:stretch>
            <a:fillRect/>
          </a:stretch>
        </p:blipFill>
        <p:spPr>
          <a:xfrm>
            <a:off x="-12906" y="1768384"/>
            <a:ext cx="4866546" cy="3674405"/>
          </a:xfrm>
        </p:spPr>
      </p:pic>
      <p:pic>
        <p:nvPicPr>
          <p:cNvPr id="11" name="Picture 10">
            <a:extLst>
              <a:ext uri="{FF2B5EF4-FFF2-40B4-BE49-F238E27FC236}">
                <a16:creationId xmlns:a16="http://schemas.microsoft.com/office/drawing/2014/main" id="{A016A6C9-AE12-4D8D-A363-AD33A556669A}"/>
              </a:ext>
            </a:extLst>
          </p:cNvPr>
          <p:cNvPicPr>
            <a:picLocks noChangeAspect="1"/>
          </p:cNvPicPr>
          <p:nvPr/>
        </p:nvPicPr>
        <p:blipFill>
          <a:blip r:embed="rId4"/>
          <a:stretch>
            <a:fillRect/>
          </a:stretch>
        </p:blipFill>
        <p:spPr>
          <a:xfrm>
            <a:off x="4718140" y="1768384"/>
            <a:ext cx="4422621" cy="3674405"/>
          </a:xfrm>
          <a:prstGeom prst="rect">
            <a:avLst/>
          </a:prstGeom>
        </p:spPr>
      </p:pic>
    </p:spTree>
    <p:extLst>
      <p:ext uri="{BB962C8B-B14F-4D97-AF65-F5344CB8AC3E}">
        <p14:creationId xmlns:p14="http://schemas.microsoft.com/office/powerpoint/2010/main" val="273953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EB5-95A0-4B8A-89B8-79D8A30B0A69}"/>
              </a:ext>
            </a:extLst>
          </p:cNvPr>
          <p:cNvSpPr>
            <a:spLocks noGrp="1"/>
          </p:cNvSpPr>
          <p:nvPr>
            <p:ph type="title"/>
          </p:nvPr>
        </p:nvSpPr>
        <p:spPr/>
        <p:txBody>
          <a:bodyPr/>
          <a:lstStyle/>
          <a:p>
            <a:r>
              <a:rPr lang="en-US" dirty="0"/>
              <a:t>How probation breaks down barriers</a:t>
            </a:r>
          </a:p>
        </p:txBody>
      </p:sp>
      <p:pic>
        <p:nvPicPr>
          <p:cNvPr id="9" name="Picture 8">
            <a:extLst>
              <a:ext uri="{FF2B5EF4-FFF2-40B4-BE49-F238E27FC236}">
                <a16:creationId xmlns:a16="http://schemas.microsoft.com/office/drawing/2014/main" id="{D26BC8C7-8522-466D-CE80-820D057B485D}"/>
              </a:ext>
            </a:extLst>
          </p:cNvPr>
          <p:cNvPicPr>
            <a:picLocks noChangeAspect="1"/>
          </p:cNvPicPr>
          <p:nvPr/>
        </p:nvPicPr>
        <p:blipFill>
          <a:blip r:embed="rId3"/>
          <a:stretch>
            <a:fillRect/>
          </a:stretch>
        </p:blipFill>
        <p:spPr>
          <a:xfrm>
            <a:off x="7239000" y="5029200"/>
            <a:ext cx="1616025" cy="1604433"/>
          </a:xfrm>
          <a:prstGeom prst="rect">
            <a:avLst/>
          </a:prstGeom>
        </p:spPr>
      </p:pic>
      <p:pic>
        <p:nvPicPr>
          <p:cNvPr id="11" name="Picture 10">
            <a:extLst>
              <a:ext uri="{FF2B5EF4-FFF2-40B4-BE49-F238E27FC236}">
                <a16:creationId xmlns:a16="http://schemas.microsoft.com/office/drawing/2014/main" id="{735D2E91-17E1-4CD5-A275-D2B23704F21D}"/>
              </a:ext>
            </a:extLst>
          </p:cNvPr>
          <p:cNvPicPr>
            <a:picLocks noChangeAspect="1"/>
          </p:cNvPicPr>
          <p:nvPr/>
        </p:nvPicPr>
        <p:blipFill>
          <a:blip r:embed="rId4"/>
          <a:stretch>
            <a:fillRect/>
          </a:stretch>
        </p:blipFill>
        <p:spPr>
          <a:xfrm>
            <a:off x="5470575" y="5029200"/>
            <a:ext cx="1616025" cy="1604434"/>
          </a:xfrm>
          <a:prstGeom prst="rect">
            <a:avLst/>
          </a:prstGeom>
        </p:spPr>
      </p:pic>
      <p:pic>
        <p:nvPicPr>
          <p:cNvPr id="13" name="Picture 12">
            <a:extLst>
              <a:ext uri="{FF2B5EF4-FFF2-40B4-BE49-F238E27FC236}">
                <a16:creationId xmlns:a16="http://schemas.microsoft.com/office/drawing/2014/main" id="{C0C6AE0E-CCE6-C372-E9D7-B45854C25C57}"/>
              </a:ext>
            </a:extLst>
          </p:cNvPr>
          <p:cNvPicPr>
            <a:picLocks noChangeAspect="1"/>
          </p:cNvPicPr>
          <p:nvPr/>
        </p:nvPicPr>
        <p:blipFill>
          <a:blip r:embed="rId5"/>
          <a:stretch>
            <a:fillRect/>
          </a:stretch>
        </p:blipFill>
        <p:spPr>
          <a:xfrm>
            <a:off x="3641775" y="5029200"/>
            <a:ext cx="1616025" cy="1592330"/>
          </a:xfrm>
          <a:prstGeom prst="rect">
            <a:avLst/>
          </a:prstGeom>
        </p:spPr>
      </p:pic>
      <p:pic>
        <p:nvPicPr>
          <p:cNvPr id="17" name="Picture 16">
            <a:extLst>
              <a:ext uri="{FF2B5EF4-FFF2-40B4-BE49-F238E27FC236}">
                <a16:creationId xmlns:a16="http://schemas.microsoft.com/office/drawing/2014/main" id="{EDB6A444-0FBA-F895-9414-0188515970D9}"/>
              </a:ext>
            </a:extLst>
          </p:cNvPr>
          <p:cNvPicPr>
            <a:picLocks noChangeAspect="1"/>
          </p:cNvPicPr>
          <p:nvPr/>
        </p:nvPicPr>
        <p:blipFill>
          <a:blip r:embed="rId6"/>
          <a:stretch>
            <a:fillRect/>
          </a:stretch>
        </p:blipFill>
        <p:spPr>
          <a:xfrm>
            <a:off x="152399" y="5029200"/>
            <a:ext cx="1616025" cy="1604433"/>
          </a:xfrm>
          <a:prstGeom prst="rect">
            <a:avLst/>
          </a:prstGeom>
        </p:spPr>
      </p:pic>
      <p:sp>
        <p:nvSpPr>
          <p:cNvPr id="19" name="TextBox 18">
            <a:extLst>
              <a:ext uri="{FF2B5EF4-FFF2-40B4-BE49-F238E27FC236}">
                <a16:creationId xmlns:a16="http://schemas.microsoft.com/office/drawing/2014/main" id="{F4B6CDEE-A0E3-3092-3F4B-247403B48E20}"/>
              </a:ext>
            </a:extLst>
          </p:cNvPr>
          <p:cNvSpPr txBox="1"/>
          <p:nvPr/>
        </p:nvSpPr>
        <p:spPr>
          <a:xfrm>
            <a:off x="3074756" y="1906710"/>
            <a:ext cx="3734166" cy="338554"/>
          </a:xfrm>
          <a:prstGeom prst="rect">
            <a:avLst/>
          </a:prstGeom>
          <a:noFill/>
        </p:spPr>
        <p:txBody>
          <a:bodyPr wrap="square" rtlCol="0">
            <a:spAutoFit/>
          </a:bodyPr>
          <a:lstStyle/>
          <a:p>
            <a:r>
              <a:rPr lang="en-US" sz="1600" b="1" dirty="0"/>
              <a:t>GOVERNMENT OPERATION CONSULTANT</a:t>
            </a:r>
          </a:p>
        </p:txBody>
      </p:sp>
      <p:sp>
        <p:nvSpPr>
          <p:cNvPr id="20" name="TextBox 19">
            <a:extLst>
              <a:ext uri="{FF2B5EF4-FFF2-40B4-BE49-F238E27FC236}">
                <a16:creationId xmlns:a16="http://schemas.microsoft.com/office/drawing/2014/main" id="{95399C14-629C-8DAB-6678-EDCC1F1F786C}"/>
              </a:ext>
            </a:extLst>
          </p:cNvPr>
          <p:cNvSpPr txBox="1"/>
          <p:nvPr/>
        </p:nvSpPr>
        <p:spPr>
          <a:xfrm>
            <a:off x="3192869" y="2208840"/>
            <a:ext cx="327660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EMPLOYMENT REFERRALS</a:t>
            </a:r>
          </a:p>
          <a:p>
            <a:pPr marL="285750" indent="-285750">
              <a:buFont typeface="Arial" panose="020B0604020202020204" pitchFamily="34" charset="0"/>
              <a:buChar char="•"/>
            </a:pPr>
            <a:r>
              <a:rPr lang="en-US" sz="1400" dirty="0"/>
              <a:t>JOB FAIRS</a:t>
            </a:r>
          </a:p>
          <a:p>
            <a:pPr marL="285750" indent="-285750">
              <a:buFont typeface="Arial" panose="020B0604020202020204" pitchFamily="34" charset="0"/>
              <a:buChar char="•"/>
            </a:pPr>
            <a:r>
              <a:rPr lang="en-US" sz="1400" dirty="0"/>
              <a:t>HOUSING INFORMATION</a:t>
            </a:r>
          </a:p>
          <a:p>
            <a:pPr marL="285750" indent="-285750">
              <a:buFont typeface="Arial" panose="020B0604020202020204" pitchFamily="34" charset="0"/>
              <a:buChar char="•"/>
            </a:pPr>
            <a:r>
              <a:rPr lang="en-US" sz="1400" dirty="0"/>
              <a:t>EDUCATION RESOURCES</a:t>
            </a:r>
          </a:p>
          <a:p>
            <a:pPr marL="285750" indent="-285750">
              <a:buFont typeface="Arial" panose="020B0604020202020204" pitchFamily="34" charset="0"/>
              <a:buChar char="•"/>
            </a:pPr>
            <a:r>
              <a:rPr lang="en-US" sz="1400" dirty="0"/>
              <a:t>FOOD PANTRY INFORMATION</a:t>
            </a:r>
          </a:p>
          <a:p>
            <a:pPr marL="285750" indent="-285750">
              <a:buFont typeface="Arial" panose="020B0604020202020204" pitchFamily="34" charset="0"/>
              <a:buChar char="•"/>
            </a:pPr>
            <a:r>
              <a:rPr lang="en-US" sz="1400" dirty="0"/>
              <a:t>MEDICAL/INSURANCE INFORMATION</a:t>
            </a:r>
          </a:p>
          <a:p>
            <a:pPr marL="285750" indent="-285750">
              <a:buFont typeface="Arial" panose="020B0604020202020204" pitchFamily="34" charset="0"/>
              <a:buChar char="•"/>
            </a:pPr>
            <a:r>
              <a:rPr lang="en-US" sz="1400" dirty="0"/>
              <a:t>RESOURCE GUIDE</a:t>
            </a:r>
          </a:p>
          <a:p>
            <a:pPr marL="285750" indent="-285750">
              <a:buFont typeface="Arial" panose="020B0604020202020204" pitchFamily="34" charset="0"/>
              <a:buChar char="•"/>
            </a:pPr>
            <a:endParaRPr lang="en-US" sz="1400" dirty="0"/>
          </a:p>
        </p:txBody>
      </p:sp>
      <p:sp>
        <p:nvSpPr>
          <p:cNvPr id="21" name="TextBox 20">
            <a:extLst>
              <a:ext uri="{FF2B5EF4-FFF2-40B4-BE49-F238E27FC236}">
                <a16:creationId xmlns:a16="http://schemas.microsoft.com/office/drawing/2014/main" id="{D546FE1D-D4F2-B721-62FE-B743F80ABDAC}"/>
              </a:ext>
            </a:extLst>
          </p:cNvPr>
          <p:cNvSpPr txBox="1"/>
          <p:nvPr/>
        </p:nvSpPr>
        <p:spPr>
          <a:xfrm>
            <a:off x="296203" y="1919278"/>
            <a:ext cx="2286000" cy="338554"/>
          </a:xfrm>
          <a:prstGeom prst="rect">
            <a:avLst/>
          </a:prstGeom>
          <a:noFill/>
        </p:spPr>
        <p:txBody>
          <a:bodyPr wrap="square" rtlCol="0">
            <a:spAutoFit/>
          </a:bodyPr>
          <a:lstStyle/>
          <a:p>
            <a:r>
              <a:rPr lang="en-US" sz="1600" b="1" dirty="0"/>
              <a:t>RE-ENTRY PROGRAMS</a:t>
            </a:r>
          </a:p>
        </p:txBody>
      </p:sp>
      <p:sp>
        <p:nvSpPr>
          <p:cNvPr id="23" name="TextBox 22">
            <a:extLst>
              <a:ext uri="{FF2B5EF4-FFF2-40B4-BE49-F238E27FC236}">
                <a16:creationId xmlns:a16="http://schemas.microsoft.com/office/drawing/2014/main" id="{01320F87-A5CD-6D6E-B5CF-C89BB565F3AF}"/>
              </a:ext>
            </a:extLst>
          </p:cNvPr>
          <p:cNvSpPr txBox="1"/>
          <p:nvPr/>
        </p:nvSpPr>
        <p:spPr>
          <a:xfrm>
            <a:off x="6808922" y="3370184"/>
            <a:ext cx="914400" cy="369332"/>
          </a:xfrm>
          <a:prstGeom prst="rect">
            <a:avLst/>
          </a:prstGeom>
          <a:noFill/>
        </p:spPr>
        <p:txBody>
          <a:bodyPr wrap="square" rtlCol="0">
            <a:spAutoFit/>
          </a:bodyPr>
          <a:lstStyle/>
          <a:p>
            <a:r>
              <a:rPr lang="en-US" sz="1600" b="1" dirty="0"/>
              <a:t>OTHER</a:t>
            </a:r>
            <a:r>
              <a:rPr lang="en-US" dirty="0"/>
              <a:t> </a:t>
            </a:r>
          </a:p>
        </p:txBody>
      </p:sp>
      <p:sp>
        <p:nvSpPr>
          <p:cNvPr id="24" name="TextBox 23">
            <a:extLst>
              <a:ext uri="{FF2B5EF4-FFF2-40B4-BE49-F238E27FC236}">
                <a16:creationId xmlns:a16="http://schemas.microsoft.com/office/drawing/2014/main" id="{B1F67468-370B-C285-C916-FF06D789AB4D}"/>
              </a:ext>
            </a:extLst>
          </p:cNvPr>
          <p:cNvSpPr txBox="1"/>
          <p:nvPr/>
        </p:nvSpPr>
        <p:spPr>
          <a:xfrm>
            <a:off x="6858000" y="3655389"/>
            <a:ext cx="213360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CLOTHING CLOSET</a:t>
            </a:r>
          </a:p>
          <a:p>
            <a:pPr marL="285750" indent="-285750">
              <a:buFont typeface="Arial" panose="020B0604020202020204" pitchFamily="34" charset="0"/>
              <a:buChar char="•"/>
            </a:pPr>
            <a:r>
              <a:rPr lang="en-US" sz="1400" dirty="0"/>
              <a:t> RESOURCE BOARDS</a:t>
            </a:r>
          </a:p>
          <a:p>
            <a:pPr marL="285750" indent="-285750">
              <a:buFont typeface="Arial" panose="020B0604020202020204" pitchFamily="34" charset="0"/>
              <a:buChar char="•"/>
            </a:pPr>
            <a:r>
              <a:rPr lang="en-US" sz="1400" dirty="0"/>
              <a:t>LATE REPORTING</a:t>
            </a:r>
          </a:p>
          <a:p>
            <a:pPr marL="285750" indent="-285750">
              <a:buFont typeface="Arial" panose="020B0604020202020204" pitchFamily="34" charset="0"/>
              <a:buChar char="•"/>
            </a:pPr>
            <a:r>
              <a:rPr lang="en-US" sz="1400" dirty="0"/>
              <a:t>IOTS</a:t>
            </a:r>
          </a:p>
          <a:p>
            <a:pPr marL="285750" indent="-285750">
              <a:buFont typeface="Arial" panose="020B0604020202020204" pitchFamily="34" charset="0"/>
              <a:buChar char="•"/>
            </a:pPr>
            <a:endParaRPr lang="en-US" sz="1400" dirty="0"/>
          </a:p>
        </p:txBody>
      </p:sp>
      <p:sp>
        <p:nvSpPr>
          <p:cNvPr id="25" name="TextBox 24">
            <a:extLst>
              <a:ext uri="{FF2B5EF4-FFF2-40B4-BE49-F238E27FC236}">
                <a16:creationId xmlns:a16="http://schemas.microsoft.com/office/drawing/2014/main" id="{8638D09C-D97F-D3EB-417E-1BC230C11C0E}"/>
              </a:ext>
            </a:extLst>
          </p:cNvPr>
          <p:cNvSpPr txBox="1"/>
          <p:nvPr/>
        </p:nvSpPr>
        <p:spPr>
          <a:xfrm>
            <a:off x="6808922" y="1905000"/>
            <a:ext cx="1668037" cy="338554"/>
          </a:xfrm>
          <a:prstGeom prst="rect">
            <a:avLst/>
          </a:prstGeom>
          <a:noFill/>
        </p:spPr>
        <p:txBody>
          <a:bodyPr wrap="square" rtlCol="0">
            <a:spAutoFit/>
          </a:bodyPr>
          <a:lstStyle/>
          <a:p>
            <a:r>
              <a:rPr lang="en-US" sz="1600" b="1" dirty="0"/>
              <a:t>FIRST STEP</a:t>
            </a:r>
          </a:p>
        </p:txBody>
      </p:sp>
      <p:sp>
        <p:nvSpPr>
          <p:cNvPr id="26" name="TextBox 25">
            <a:extLst>
              <a:ext uri="{FF2B5EF4-FFF2-40B4-BE49-F238E27FC236}">
                <a16:creationId xmlns:a16="http://schemas.microsoft.com/office/drawing/2014/main" id="{752A1348-32FB-72F8-DBD7-17032860E447}"/>
              </a:ext>
            </a:extLst>
          </p:cNvPr>
          <p:cNvSpPr txBox="1"/>
          <p:nvPr/>
        </p:nvSpPr>
        <p:spPr>
          <a:xfrm>
            <a:off x="6858000" y="2133600"/>
            <a:ext cx="228600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BUS PASSES</a:t>
            </a:r>
          </a:p>
          <a:p>
            <a:pPr marL="285750" indent="-285750">
              <a:buFont typeface="Arial" panose="020B0604020202020204" pitchFamily="34" charset="0"/>
              <a:buChar char="•"/>
            </a:pPr>
            <a:r>
              <a:rPr lang="en-US" sz="1400" dirty="0"/>
              <a:t>PUBLIX GIFT CARDS</a:t>
            </a:r>
          </a:p>
          <a:p>
            <a:pPr marL="285750" indent="-285750">
              <a:buFont typeface="Arial" panose="020B0604020202020204" pitchFamily="34" charset="0"/>
              <a:buChar char="•"/>
            </a:pPr>
            <a:r>
              <a:rPr lang="en-US" sz="1400" dirty="0"/>
              <a:t>GOODWILL GIFT CARDS</a:t>
            </a:r>
          </a:p>
          <a:p>
            <a:pPr marL="285750" indent="-285750">
              <a:buFont typeface="Arial" panose="020B0604020202020204" pitchFamily="34" charset="0"/>
              <a:buChar char="•"/>
            </a:pPr>
            <a:r>
              <a:rPr lang="en-US" sz="1400" dirty="0"/>
              <a:t>SCHOLARSHIPS</a:t>
            </a:r>
          </a:p>
          <a:p>
            <a:pPr marL="285750" indent="-285750">
              <a:buFont typeface="Arial" panose="020B0604020202020204" pitchFamily="34" charset="0"/>
              <a:buChar char="•"/>
            </a:pPr>
            <a:r>
              <a:rPr lang="en-US" sz="1400" dirty="0"/>
              <a:t>FINANCIAL ASSISANCE</a:t>
            </a:r>
          </a:p>
        </p:txBody>
      </p:sp>
      <p:pic>
        <p:nvPicPr>
          <p:cNvPr id="28" name="Picture 27">
            <a:extLst>
              <a:ext uri="{FF2B5EF4-FFF2-40B4-BE49-F238E27FC236}">
                <a16:creationId xmlns:a16="http://schemas.microsoft.com/office/drawing/2014/main" id="{727E45F5-6CAB-90B9-EF71-A35BBF9E5C1C}"/>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l="54327" t="2537" r="5076" b="8484"/>
          <a:stretch>
            <a:fillRect/>
          </a:stretch>
        </p:blipFill>
        <p:spPr bwMode="auto">
          <a:xfrm>
            <a:off x="1889175" y="5029200"/>
            <a:ext cx="1616025" cy="1604434"/>
          </a:xfrm>
          <a:prstGeom prst="rect">
            <a:avLst/>
          </a:prstGeom>
          <a:noFill/>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E921F659-0195-1C72-6D27-CE0EA6D5F35F}"/>
              </a:ext>
            </a:extLst>
          </p:cNvPr>
          <p:cNvPicPr>
            <a:picLocks noChangeAspect="1"/>
          </p:cNvPicPr>
          <p:nvPr/>
        </p:nvPicPr>
        <p:blipFill>
          <a:blip r:embed="rId9"/>
          <a:stretch>
            <a:fillRect/>
          </a:stretch>
        </p:blipFill>
        <p:spPr>
          <a:xfrm>
            <a:off x="1307910" y="4191000"/>
            <a:ext cx="2778553" cy="700048"/>
          </a:xfrm>
          <a:prstGeom prst="rect">
            <a:avLst/>
          </a:prstGeom>
        </p:spPr>
      </p:pic>
      <p:sp>
        <p:nvSpPr>
          <p:cNvPr id="32" name="TextBox 31">
            <a:extLst>
              <a:ext uri="{FF2B5EF4-FFF2-40B4-BE49-F238E27FC236}">
                <a16:creationId xmlns:a16="http://schemas.microsoft.com/office/drawing/2014/main" id="{8923988F-6054-3AF0-6189-6C47E82DEB01}"/>
              </a:ext>
            </a:extLst>
          </p:cNvPr>
          <p:cNvSpPr txBox="1"/>
          <p:nvPr/>
        </p:nvSpPr>
        <p:spPr>
          <a:xfrm>
            <a:off x="330070" y="2194763"/>
            <a:ext cx="2895600" cy="2092881"/>
          </a:xfrm>
          <a:prstGeom prst="rect">
            <a:avLst/>
          </a:prstGeom>
          <a:noFill/>
        </p:spPr>
        <p:txBody>
          <a:bodyPr wrap="square" rtlCol="0">
            <a:spAutoFit/>
          </a:bodyPr>
          <a:lstStyle/>
          <a:p>
            <a:pPr marL="285750" indent="-285750">
              <a:buFont typeface="Arial" panose="020B0604020202020204" pitchFamily="34" charset="0"/>
              <a:buChar char="•"/>
            </a:pPr>
            <a:r>
              <a:rPr lang="en-US" sz="1300" dirty="0"/>
              <a:t>THINKNG FOR A CHANGE (T4C)</a:t>
            </a:r>
          </a:p>
          <a:p>
            <a:pPr marL="285750" indent="-285750">
              <a:buFont typeface="Arial" panose="020B0604020202020204" pitchFamily="34" charset="0"/>
              <a:buChar char="•"/>
            </a:pPr>
            <a:r>
              <a:rPr lang="en-US" sz="1300" dirty="0"/>
              <a:t>F.A.C.E I.T</a:t>
            </a:r>
          </a:p>
          <a:p>
            <a:pPr marL="285750" indent="-285750">
              <a:buFont typeface="Arial" panose="020B0604020202020204" pitchFamily="34" charset="0"/>
              <a:buChar char="•"/>
            </a:pPr>
            <a:r>
              <a:rPr lang="en-US" sz="1300" dirty="0"/>
              <a:t>POST –RELEASE SUBSTANCE ABUSE TRANSITIONAL HOUSING (PRSATH) </a:t>
            </a:r>
          </a:p>
          <a:p>
            <a:pPr marL="285750" indent="-285750">
              <a:buFont typeface="Arial" panose="020B0604020202020204" pitchFamily="34" charset="0"/>
              <a:buChar char="•"/>
            </a:pPr>
            <a:r>
              <a:rPr lang="en-US" sz="1300" dirty="0"/>
              <a:t>RE-ENTRY SEMINARS</a:t>
            </a:r>
          </a:p>
          <a:p>
            <a:pPr marL="285750" indent="-285750">
              <a:buFont typeface="Arial" panose="020B0604020202020204" pitchFamily="34" charset="0"/>
              <a:buChar char="•"/>
            </a:pPr>
            <a:r>
              <a:rPr lang="en-US" sz="1300" dirty="0"/>
              <a:t>MOBILE PROBATION UNIT (MPU)</a:t>
            </a:r>
          </a:p>
          <a:p>
            <a:pPr marL="285750" indent="-285750">
              <a:buFont typeface="Arial" panose="020B0604020202020204" pitchFamily="34" charset="0"/>
              <a:buChar char="•"/>
            </a:pPr>
            <a:r>
              <a:rPr lang="en-US" sz="1300" dirty="0"/>
              <a:t>P.I.T CREW</a:t>
            </a:r>
          </a:p>
          <a:p>
            <a:pPr marL="285750" indent="-285750">
              <a:buFont typeface="Arial" panose="020B0604020202020204" pitchFamily="34" charset="0"/>
              <a:buChar char="•"/>
            </a:pPr>
            <a:r>
              <a:rPr lang="en-US" sz="1300" dirty="0"/>
              <a:t>MOBILE RE-ENTRY UNIT (COMING 2025)</a:t>
            </a:r>
          </a:p>
        </p:txBody>
      </p:sp>
      <p:pic>
        <p:nvPicPr>
          <p:cNvPr id="1026" name="Picture 2" descr="Thinking for a Change">
            <a:extLst>
              <a:ext uri="{FF2B5EF4-FFF2-40B4-BE49-F238E27FC236}">
                <a16:creationId xmlns:a16="http://schemas.microsoft.com/office/drawing/2014/main" id="{CFAAC032-C026-9A4E-F818-A91023A9AA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0150" y="3655934"/>
            <a:ext cx="1847850" cy="129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2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F1BC3-2153-4EAA-BE14-DB8619BBF273}"/>
              </a:ext>
            </a:extLst>
          </p:cNvPr>
          <p:cNvPicPr>
            <a:picLocks noGrp="1" noChangeAspect="1"/>
          </p:cNvPicPr>
          <p:nvPr>
            <p:ph idx="1"/>
          </p:nvPr>
        </p:nvPicPr>
        <p:blipFill>
          <a:blip r:embed="rId3"/>
          <a:stretch>
            <a:fillRect/>
          </a:stretch>
        </p:blipFill>
        <p:spPr>
          <a:xfrm>
            <a:off x="152400" y="1600200"/>
            <a:ext cx="8839200" cy="5105400"/>
          </a:xfrm>
          <a:prstGeom prst="rect">
            <a:avLst/>
          </a:prstGeom>
        </p:spPr>
      </p:pic>
      <p:sp>
        <p:nvSpPr>
          <p:cNvPr id="3" name="Title 2">
            <a:extLst>
              <a:ext uri="{FF2B5EF4-FFF2-40B4-BE49-F238E27FC236}">
                <a16:creationId xmlns:a16="http://schemas.microsoft.com/office/drawing/2014/main" id="{807548AD-76CA-425A-BCD7-0427FEDDD5F8}"/>
              </a:ext>
            </a:extLst>
          </p:cNvPr>
          <p:cNvSpPr>
            <a:spLocks noGrp="1"/>
          </p:cNvSpPr>
          <p:nvPr>
            <p:ph type="title"/>
          </p:nvPr>
        </p:nvSpPr>
        <p:spPr/>
        <p:txBody>
          <a:bodyPr/>
          <a:lstStyle/>
          <a:p>
            <a:r>
              <a:rPr lang="en-US" dirty="0">
                <a:solidFill>
                  <a:schemeClr val="accent5"/>
                </a:solidFill>
              </a:rPr>
              <a:t>NOT SO SECRET WEAPON </a:t>
            </a:r>
          </a:p>
        </p:txBody>
      </p:sp>
    </p:spTree>
    <p:extLst>
      <p:ext uri="{BB962C8B-B14F-4D97-AF65-F5344CB8AC3E}">
        <p14:creationId xmlns:p14="http://schemas.microsoft.com/office/powerpoint/2010/main" val="365067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609600" y="1828800"/>
            <a:ext cx="7772400" cy="4800600"/>
          </a:xfrm>
        </p:spPr>
        <p:txBody>
          <a:bodyPr>
            <a:normAutofit/>
          </a:bodyPr>
          <a:lstStyle/>
          <a:p>
            <a:pPr marL="0" indent="0" algn="ctr">
              <a:buFontTx/>
              <a:buNone/>
            </a:pPr>
            <a:endParaRPr lang="en-US" altLang="en-US" sz="2400" dirty="0"/>
          </a:p>
          <a:p>
            <a:pPr marL="0" indent="0" algn="ctr">
              <a:buFontTx/>
              <a:buNone/>
            </a:pPr>
            <a:endParaRPr lang="en-US" altLang="en-US" sz="2400" dirty="0"/>
          </a:p>
        </p:txBody>
      </p:sp>
      <p:sp>
        <p:nvSpPr>
          <p:cNvPr id="4" name="Title 3">
            <a:extLst>
              <a:ext uri="{FF2B5EF4-FFF2-40B4-BE49-F238E27FC236}">
                <a16:creationId xmlns:a16="http://schemas.microsoft.com/office/drawing/2014/main" id="{0DEC4E93-626C-49AA-8F34-BCEC4EBC2732}"/>
              </a:ext>
            </a:extLst>
          </p:cNvPr>
          <p:cNvSpPr>
            <a:spLocks noGrp="1"/>
          </p:cNvSpPr>
          <p:nvPr>
            <p:ph type="title"/>
          </p:nvPr>
        </p:nvSpPr>
        <p:spPr/>
        <p:txBody>
          <a:bodyPr/>
          <a:lstStyle/>
          <a:p>
            <a:r>
              <a:rPr lang="en-US" dirty="0"/>
              <a:t>How probation looks in </a:t>
            </a:r>
            <a:r>
              <a:rPr lang="en-US" dirty="0" err="1"/>
              <a:t>psc</a:t>
            </a:r>
            <a:endParaRPr lang="en-US" dirty="0"/>
          </a:p>
        </p:txBody>
      </p:sp>
      <p:pic>
        <p:nvPicPr>
          <p:cNvPr id="3" name="Picture 2">
            <a:extLst>
              <a:ext uri="{FF2B5EF4-FFF2-40B4-BE49-F238E27FC236}">
                <a16:creationId xmlns:a16="http://schemas.microsoft.com/office/drawing/2014/main" id="{801D0882-B9E8-970A-F520-0DF9E028306E}"/>
              </a:ext>
            </a:extLst>
          </p:cNvPr>
          <p:cNvPicPr>
            <a:picLocks noChangeAspect="1"/>
          </p:cNvPicPr>
          <p:nvPr/>
        </p:nvPicPr>
        <p:blipFill>
          <a:blip r:embed="rId3"/>
          <a:stretch>
            <a:fillRect/>
          </a:stretch>
        </p:blipFill>
        <p:spPr>
          <a:xfrm>
            <a:off x="389466" y="1769533"/>
            <a:ext cx="8144934" cy="3869267"/>
          </a:xfrm>
          <a:prstGeom prst="rect">
            <a:avLst/>
          </a:prstGeom>
        </p:spPr>
      </p:pic>
      <p:sp>
        <p:nvSpPr>
          <p:cNvPr id="8" name="TextBox 7">
            <a:extLst>
              <a:ext uri="{FF2B5EF4-FFF2-40B4-BE49-F238E27FC236}">
                <a16:creationId xmlns:a16="http://schemas.microsoft.com/office/drawing/2014/main" id="{F2CB8FAD-B9A2-6E9B-1E78-C55F9A6E2D5B}"/>
              </a:ext>
            </a:extLst>
          </p:cNvPr>
          <p:cNvSpPr txBox="1"/>
          <p:nvPr/>
        </p:nvSpPr>
        <p:spPr>
          <a:xfrm>
            <a:off x="457200" y="5798403"/>
            <a:ext cx="8077200" cy="830997"/>
          </a:xfrm>
          <a:prstGeom prst="rect">
            <a:avLst/>
          </a:prstGeom>
          <a:noFill/>
        </p:spPr>
        <p:txBody>
          <a:bodyPr wrap="square" rtlCol="0">
            <a:spAutoFit/>
          </a:bodyPr>
          <a:lstStyle/>
          <a:p>
            <a:r>
              <a:rPr lang="en-US" sz="1600" b="1" dirty="0"/>
              <a:t>OUR MISSION: Provide a continuum of services to meet the needs of those entrusted to our care creating a safe and professional environment with the outcome of reduced victimization, safer communities and an emphasis on the premium of life. </a:t>
            </a:r>
          </a:p>
        </p:txBody>
      </p:sp>
    </p:spTree>
    <p:extLst>
      <p:ext uri="{BB962C8B-B14F-4D97-AF65-F5344CB8AC3E}">
        <p14:creationId xmlns:p14="http://schemas.microsoft.com/office/powerpoint/2010/main" val="240661526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5CBB9-90A1-407A-85A0-8747113941B3}"/>
              </a:ext>
            </a:extLst>
          </p:cNvPr>
          <p:cNvSpPr>
            <a:spLocks noGrp="1"/>
          </p:cNvSpPr>
          <p:nvPr>
            <p:ph idx="1"/>
          </p:nvPr>
        </p:nvSpPr>
        <p:spPr>
          <a:xfrm>
            <a:off x="304800" y="1719071"/>
            <a:ext cx="8407893" cy="4407408"/>
          </a:xfrm>
        </p:spPr>
        <p:txBody>
          <a:bodyPr/>
          <a:lstStyle/>
          <a:p>
            <a:r>
              <a:rPr lang="en-US" dirty="0"/>
              <a:t>Personalized Treatment Plans</a:t>
            </a:r>
          </a:p>
          <a:p>
            <a:r>
              <a:rPr lang="en-US" dirty="0"/>
              <a:t>Regular Court Appearances</a:t>
            </a:r>
          </a:p>
          <a:p>
            <a:r>
              <a:rPr lang="en-US" dirty="0"/>
              <a:t>Accountability</a:t>
            </a:r>
          </a:p>
          <a:p>
            <a:r>
              <a:rPr lang="en-US" dirty="0"/>
              <a:t>Support</a:t>
            </a:r>
          </a:p>
          <a:p>
            <a:r>
              <a:rPr lang="en-US" dirty="0"/>
              <a:t>Therapeutic community with PSC participants</a:t>
            </a:r>
          </a:p>
          <a:p>
            <a:r>
              <a:rPr lang="en-US" dirty="0"/>
              <a:t>Recovery Oriented</a:t>
            </a:r>
          </a:p>
          <a:p>
            <a:r>
              <a:rPr lang="en-US" dirty="0"/>
              <a:t>Integrated into the community</a:t>
            </a:r>
          </a:p>
        </p:txBody>
      </p:sp>
      <p:sp>
        <p:nvSpPr>
          <p:cNvPr id="3" name="Title 2">
            <a:extLst>
              <a:ext uri="{FF2B5EF4-FFF2-40B4-BE49-F238E27FC236}">
                <a16:creationId xmlns:a16="http://schemas.microsoft.com/office/drawing/2014/main" id="{BC99F8AE-EED7-40B2-AE1F-1E56C381A5B4}"/>
              </a:ext>
            </a:extLst>
          </p:cNvPr>
          <p:cNvSpPr>
            <a:spLocks noGrp="1"/>
          </p:cNvSpPr>
          <p:nvPr>
            <p:ph type="title"/>
          </p:nvPr>
        </p:nvSpPr>
        <p:spPr/>
        <p:txBody>
          <a:bodyPr/>
          <a:lstStyle/>
          <a:p>
            <a:r>
              <a:rPr lang="en-US" dirty="0">
                <a:solidFill>
                  <a:srgbClr val="FFC000"/>
                </a:solidFill>
              </a:rPr>
              <a:t>Being A PSC PARTICIPANT</a:t>
            </a:r>
          </a:p>
        </p:txBody>
      </p:sp>
    </p:spTree>
    <p:extLst>
      <p:ext uri="{BB962C8B-B14F-4D97-AF65-F5344CB8AC3E}">
        <p14:creationId xmlns:p14="http://schemas.microsoft.com/office/powerpoint/2010/main" val="249197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609600" y="1828800"/>
            <a:ext cx="7772400" cy="4800600"/>
          </a:xfrm>
        </p:spPr>
        <p:txBody>
          <a:bodyPr>
            <a:normAutofit/>
          </a:bodyPr>
          <a:lstStyle/>
          <a:p>
            <a:pPr marL="0" indent="0" algn="ctr">
              <a:buFontTx/>
              <a:buNone/>
            </a:pPr>
            <a:endParaRPr lang="en-US" altLang="en-US" sz="2400" dirty="0"/>
          </a:p>
          <a:p>
            <a:pPr marL="0" indent="0" algn="ctr">
              <a:buFontTx/>
              <a:buNone/>
            </a:pPr>
            <a:endParaRPr lang="en-US" altLang="en-US" sz="2400" dirty="0"/>
          </a:p>
        </p:txBody>
      </p:sp>
      <p:sp>
        <p:nvSpPr>
          <p:cNvPr id="7" name="Down Arrow 6"/>
          <p:cNvSpPr/>
          <p:nvPr/>
        </p:nvSpPr>
        <p:spPr>
          <a:xfrm>
            <a:off x="4343400" y="4953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DEC4E93-626C-49AA-8F34-BCEC4EBC2732}"/>
              </a:ext>
            </a:extLst>
          </p:cNvPr>
          <p:cNvSpPr>
            <a:spLocks noGrp="1"/>
          </p:cNvSpPr>
          <p:nvPr>
            <p:ph type="title"/>
          </p:nvPr>
        </p:nvSpPr>
        <p:spPr/>
        <p:txBody>
          <a:bodyPr/>
          <a:lstStyle/>
          <a:p>
            <a:r>
              <a:rPr lang="en-US" dirty="0">
                <a:solidFill>
                  <a:schemeClr val="accent5"/>
                </a:solidFill>
              </a:rPr>
              <a:t>Peer support specialist</a:t>
            </a:r>
          </a:p>
        </p:txBody>
      </p:sp>
      <p:pic>
        <p:nvPicPr>
          <p:cNvPr id="2" name="Picture 1">
            <a:extLst>
              <a:ext uri="{FF2B5EF4-FFF2-40B4-BE49-F238E27FC236}">
                <a16:creationId xmlns:a16="http://schemas.microsoft.com/office/drawing/2014/main" id="{E9091443-442C-4D3A-A568-738CCB8B6F01}"/>
              </a:ext>
            </a:extLst>
          </p:cNvPr>
          <p:cNvPicPr>
            <a:picLocks noChangeAspect="1"/>
          </p:cNvPicPr>
          <p:nvPr/>
        </p:nvPicPr>
        <p:blipFill>
          <a:blip r:embed="rId3"/>
          <a:stretch>
            <a:fillRect/>
          </a:stretch>
        </p:blipFill>
        <p:spPr>
          <a:xfrm>
            <a:off x="152030" y="1600200"/>
            <a:ext cx="8839570" cy="5072766"/>
          </a:xfrm>
          <a:prstGeom prst="rect">
            <a:avLst/>
          </a:prstGeom>
        </p:spPr>
      </p:pic>
    </p:spTree>
    <p:extLst>
      <p:ext uri="{BB962C8B-B14F-4D97-AF65-F5344CB8AC3E}">
        <p14:creationId xmlns:p14="http://schemas.microsoft.com/office/powerpoint/2010/main" val="82012599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0013-6889-4398-B633-6CB21B1C9CB3}"/>
              </a:ext>
            </a:extLst>
          </p:cNvPr>
          <p:cNvSpPr>
            <a:spLocks noGrp="1"/>
          </p:cNvSpPr>
          <p:nvPr>
            <p:ph type="title"/>
          </p:nvPr>
        </p:nvSpPr>
        <p:spPr>
          <a:xfrm>
            <a:off x="151763" y="228601"/>
            <a:ext cx="5778390" cy="1219199"/>
          </a:xfrm>
        </p:spPr>
        <p:txBody>
          <a:bodyPr anchor="b">
            <a:normAutofit fontScale="90000"/>
          </a:bodyPr>
          <a:lstStyle/>
          <a:p>
            <a:r>
              <a:rPr lang="en-US" sz="2775" dirty="0">
                <a:solidFill>
                  <a:schemeClr val="accent5"/>
                </a:solidFill>
              </a:rPr>
              <a:t>Reducing Recidivism Potential for Successful Reentry: Peer Recovery Support Services</a:t>
            </a:r>
          </a:p>
        </p:txBody>
      </p:sp>
      <p:sp>
        <p:nvSpPr>
          <p:cNvPr id="3" name="Content Placeholder 2">
            <a:extLst>
              <a:ext uri="{FF2B5EF4-FFF2-40B4-BE49-F238E27FC236}">
                <a16:creationId xmlns:a16="http://schemas.microsoft.com/office/drawing/2014/main" id="{897E10EB-BF69-152B-38BA-098B49F4BC4D}"/>
              </a:ext>
            </a:extLst>
          </p:cNvPr>
          <p:cNvSpPr>
            <a:spLocks noGrp="1"/>
          </p:cNvSpPr>
          <p:nvPr>
            <p:ph idx="1"/>
          </p:nvPr>
        </p:nvSpPr>
        <p:spPr>
          <a:xfrm>
            <a:off x="470338" y="1960399"/>
            <a:ext cx="4693322" cy="3868648"/>
          </a:xfrm>
        </p:spPr>
        <p:txBody>
          <a:bodyPr anchor="t">
            <a:normAutofit fontScale="85000" lnSpcReduction="10000"/>
          </a:bodyPr>
          <a:lstStyle/>
          <a:p>
            <a:pPr marL="0" indent="0">
              <a:lnSpc>
                <a:spcPct val="150000"/>
              </a:lnSpc>
              <a:buNone/>
            </a:pPr>
            <a:r>
              <a:rPr lang="en-US" sz="1500" b="1" dirty="0"/>
              <a:t>Peer recovery coaching and peer mentoring are processes that help justice-involved individuals: </a:t>
            </a:r>
          </a:p>
          <a:p>
            <a:pPr>
              <a:lnSpc>
                <a:spcPct val="160000"/>
              </a:lnSpc>
            </a:pPr>
            <a:r>
              <a:rPr lang="en-US" sz="1500" dirty="0"/>
              <a:t>Explore the prospect of living a “better life” than before</a:t>
            </a:r>
          </a:p>
          <a:p>
            <a:pPr>
              <a:lnSpc>
                <a:spcPct val="160000"/>
              </a:lnSpc>
            </a:pPr>
            <a:r>
              <a:rPr lang="en-US" sz="1500" dirty="0"/>
              <a:t>Develop practical approaches &amp; strategies to setting and achieving goals</a:t>
            </a:r>
          </a:p>
          <a:p>
            <a:pPr>
              <a:lnSpc>
                <a:spcPct val="160000"/>
              </a:lnSpc>
            </a:pPr>
            <a:r>
              <a:rPr lang="en-US" sz="1500" dirty="0"/>
              <a:t>Build trust with those they are or may be receiving services and supports from now and in the future</a:t>
            </a:r>
          </a:p>
          <a:p>
            <a:pPr>
              <a:lnSpc>
                <a:spcPct val="160000"/>
              </a:lnSpc>
            </a:pPr>
            <a:r>
              <a:rPr lang="en-US" sz="1500" dirty="0"/>
              <a:t>Develop the determination, perseverance, dignity, responsibility and </a:t>
            </a:r>
            <a:r>
              <a:rPr lang="en-US" sz="1500" b="1" u="sng" dirty="0"/>
              <a:t>hope</a:t>
            </a:r>
            <a:r>
              <a:rPr lang="en-US" sz="1500" dirty="0"/>
              <a:t> needed for successful reentry </a:t>
            </a:r>
          </a:p>
        </p:txBody>
      </p:sp>
      <p:pic>
        <p:nvPicPr>
          <p:cNvPr id="2050" name="Picture 2" descr="Join the 60 Days of Happiness Challenge Now! - Creating a Destiny">
            <a:extLst>
              <a:ext uri="{FF2B5EF4-FFF2-40B4-BE49-F238E27FC236}">
                <a16:creationId xmlns:a16="http://schemas.microsoft.com/office/drawing/2014/main" id="{79F98D54-3C10-3EA9-2BAF-5F318DE01B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49405" y="1539061"/>
            <a:ext cx="3043038" cy="38037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63659B-4DE9-A6D3-C3E9-6B72F96EA462}"/>
              </a:ext>
            </a:extLst>
          </p:cNvPr>
          <p:cNvPicPr>
            <a:picLocks noChangeAspect="1"/>
          </p:cNvPicPr>
          <p:nvPr/>
        </p:nvPicPr>
        <p:blipFill>
          <a:blip r:embed="rId5"/>
          <a:stretch>
            <a:fillRect/>
          </a:stretch>
        </p:blipFill>
        <p:spPr>
          <a:xfrm>
            <a:off x="0" y="5648853"/>
            <a:ext cx="1183320" cy="360387"/>
          </a:xfrm>
          <a:prstGeom prst="rect">
            <a:avLst/>
          </a:prstGeom>
        </p:spPr>
      </p:pic>
    </p:spTree>
    <p:extLst>
      <p:ext uri="{BB962C8B-B14F-4D97-AF65-F5344CB8AC3E}">
        <p14:creationId xmlns:p14="http://schemas.microsoft.com/office/powerpoint/2010/main" val="139250203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609600" y="1828800"/>
            <a:ext cx="7772400" cy="4800600"/>
          </a:xfrm>
        </p:spPr>
        <p:txBody>
          <a:bodyPr>
            <a:normAutofit/>
          </a:bodyPr>
          <a:lstStyle/>
          <a:p>
            <a:pPr marL="0" indent="0" algn="ctr">
              <a:buFontTx/>
              <a:buNone/>
            </a:pPr>
            <a:endParaRPr lang="en-US" altLang="en-US" sz="2400" dirty="0"/>
          </a:p>
          <a:p>
            <a:pPr marL="0" indent="0" algn="ctr">
              <a:buFontTx/>
              <a:buNone/>
            </a:pPr>
            <a:endParaRPr lang="en-US" altLang="en-US" sz="2400" dirty="0"/>
          </a:p>
        </p:txBody>
      </p:sp>
      <p:sp>
        <p:nvSpPr>
          <p:cNvPr id="7" name="Down Arrow 6"/>
          <p:cNvSpPr/>
          <p:nvPr/>
        </p:nvSpPr>
        <p:spPr>
          <a:xfrm>
            <a:off x="4343400" y="4953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DEC4E93-626C-49AA-8F34-BCEC4EBC2732}"/>
              </a:ext>
            </a:extLst>
          </p:cNvPr>
          <p:cNvSpPr>
            <a:spLocks noGrp="1"/>
          </p:cNvSpPr>
          <p:nvPr>
            <p:ph type="title"/>
          </p:nvPr>
        </p:nvSpPr>
        <p:spPr/>
        <p:txBody>
          <a:bodyPr/>
          <a:lstStyle/>
          <a:p>
            <a:r>
              <a:rPr lang="en-US" dirty="0">
                <a:solidFill>
                  <a:schemeClr val="accent5"/>
                </a:solidFill>
              </a:rPr>
              <a:t>probation</a:t>
            </a:r>
          </a:p>
        </p:txBody>
      </p:sp>
      <p:pic>
        <p:nvPicPr>
          <p:cNvPr id="2" name="Picture 1">
            <a:extLst>
              <a:ext uri="{FF2B5EF4-FFF2-40B4-BE49-F238E27FC236}">
                <a16:creationId xmlns:a16="http://schemas.microsoft.com/office/drawing/2014/main" id="{D35F8DB5-170F-4062-BFAF-5C783933BAB6}"/>
              </a:ext>
            </a:extLst>
          </p:cNvPr>
          <p:cNvPicPr>
            <a:picLocks noChangeAspect="1"/>
          </p:cNvPicPr>
          <p:nvPr/>
        </p:nvPicPr>
        <p:blipFill>
          <a:blip r:embed="rId3"/>
          <a:stretch>
            <a:fillRect/>
          </a:stretch>
        </p:blipFill>
        <p:spPr>
          <a:xfrm>
            <a:off x="152400" y="1524000"/>
            <a:ext cx="8839200" cy="5181599"/>
          </a:xfrm>
          <a:prstGeom prst="rect">
            <a:avLst/>
          </a:prstGeom>
        </p:spPr>
      </p:pic>
    </p:spTree>
    <p:extLst>
      <p:ext uri="{BB962C8B-B14F-4D97-AF65-F5344CB8AC3E}">
        <p14:creationId xmlns:p14="http://schemas.microsoft.com/office/powerpoint/2010/main" val="317686104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3ADDE-B434-4CF4-BAD9-FE71EAE14906}"/>
              </a:ext>
            </a:extLst>
          </p:cNvPr>
          <p:cNvSpPr>
            <a:spLocks noGrp="1"/>
          </p:cNvSpPr>
          <p:nvPr>
            <p:ph type="title"/>
          </p:nvPr>
        </p:nvSpPr>
        <p:spPr/>
        <p:txBody>
          <a:bodyPr/>
          <a:lstStyle/>
          <a:p>
            <a:r>
              <a:rPr lang="en-US" dirty="0">
                <a:solidFill>
                  <a:schemeClr val="accent5"/>
                </a:solidFill>
              </a:rPr>
              <a:t>INCENTIVE(S)</a:t>
            </a:r>
          </a:p>
        </p:txBody>
      </p:sp>
      <p:sp>
        <p:nvSpPr>
          <p:cNvPr id="5" name="TextBox 4">
            <a:extLst>
              <a:ext uri="{FF2B5EF4-FFF2-40B4-BE49-F238E27FC236}">
                <a16:creationId xmlns:a16="http://schemas.microsoft.com/office/drawing/2014/main" id="{5028C48D-48E0-4A3D-901A-47EB8AD1746A}"/>
              </a:ext>
            </a:extLst>
          </p:cNvPr>
          <p:cNvSpPr txBox="1"/>
          <p:nvPr/>
        </p:nvSpPr>
        <p:spPr>
          <a:xfrm>
            <a:off x="5410200" y="1600200"/>
            <a:ext cx="3581400" cy="5139869"/>
          </a:xfrm>
          <a:prstGeom prst="rect">
            <a:avLst/>
          </a:prstGeom>
          <a:solidFill>
            <a:schemeClr val="tx2"/>
          </a:solidFill>
        </p:spPr>
        <p:txBody>
          <a:bodyPr wrap="square" rtlCol="0">
            <a:spAutoFit/>
          </a:bodyPr>
          <a:lstStyle/>
          <a:p>
            <a:r>
              <a:rPr lang="en-US" sz="2000" dirty="0">
                <a:solidFill>
                  <a:schemeClr val="bg1"/>
                </a:solidFill>
              </a:rPr>
              <a:t>PSC:</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Teams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Fewer Status Hearings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Top of docket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Travel permission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Way to Go Award</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pic>
        <p:nvPicPr>
          <p:cNvPr id="1028" name="Picture 4" descr="Employee Incentives: Types, Programs, Ideas, Examples - HiPeople">
            <a:extLst>
              <a:ext uri="{FF2B5EF4-FFF2-40B4-BE49-F238E27FC236}">
                <a16:creationId xmlns:a16="http://schemas.microsoft.com/office/drawing/2014/main" id="{FC9BC3DB-8D41-2959-6155-69534F40FC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257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13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5DEBD6-87A5-4C55-A0CE-89134681A114}"/>
              </a:ext>
            </a:extLst>
          </p:cNvPr>
          <p:cNvPicPr>
            <a:picLocks noGrp="1" noChangeAspect="1"/>
          </p:cNvPicPr>
          <p:nvPr>
            <p:ph idx="1"/>
          </p:nvPr>
        </p:nvPicPr>
        <p:blipFill>
          <a:blip r:embed="rId3"/>
          <a:stretch>
            <a:fillRect/>
          </a:stretch>
        </p:blipFill>
        <p:spPr>
          <a:xfrm>
            <a:off x="152400" y="1600200"/>
            <a:ext cx="5029200" cy="5105400"/>
          </a:xfrm>
          <a:prstGeom prst="rect">
            <a:avLst/>
          </a:prstGeom>
        </p:spPr>
      </p:pic>
      <p:sp>
        <p:nvSpPr>
          <p:cNvPr id="3" name="Title 2">
            <a:extLst>
              <a:ext uri="{FF2B5EF4-FFF2-40B4-BE49-F238E27FC236}">
                <a16:creationId xmlns:a16="http://schemas.microsoft.com/office/drawing/2014/main" id="{01EDC1DD-A19C-4194-942F-8D839E2EA451}"/>
              </a:ext>
            </a:extLst>
          </p:cNvPr>
          <p:cNvSpPr>
            <a:spLocks noGrp="1"/>
          </p:cNvSpPr>
          <p:nvPr>
            <p:ph type="title"/>
          </p:nvPr>
        </p:nvSpPr>
        <p:spPr/>
        <p:txBody>
          <a:bodyPr/>
          <a:lstStyle/>
          <a:p>
            <a:r>
              <a:rPr lang="en-US" dirty="0">
                <a:solidFill>
                  <a:schemeClr val="accent5"/>
                </a:solidFill>
              </a:rPr>
              <a:t>SANCTIONS</a:t>
            </a:r>
          </a:p>
        </p:txBody>
      </p:sp>
      <p:sp>
        <p:nvSpPr>
          <p:cNvPr id="5" name="TextBox 4">
            <a:extLst>
              <a:ext uri="{FF2B5EF4-FFF2-40B4-BE49-F238E27FC236}">
                <a16:creationId xmlns:a16="http://schemas.microsoft.com/office/drawing/2014/main" id="{A627A800-D2CE-4693-98C8-FEAA3C4F8E6B}"/>
              </a:ext>
            </a:extLst>
          </p:cNvPr>
          <p:cNvSpPr txBox="1"/>
          <p:nvPr/>
        </p:nvSpPr>
        <p:spPr>
          <a:xfrm>
            <a:off x="5166360" y="1588894"/>
            <a:ext cx="3810000" cy="5078313"/>
          </a:xfrm>
          <a:prstGeom prst="rect">
            <a:avLst/>
          </a:prstGeom>
          <a:solidFill>
            <a:schemeClr val="tx2"/>
          </a:solidFill>
        </p:spPr>
        <p:txBody>
          <a:bodyPr wrap="square" rtlCol="0">
            <a:spAutoFit/>
          </a:bodyPr>
          <a:lstStyle/>
          <a:p>
            <a:r>
              <a:rPr lang="en-US" dirty="0">
                <a:solidFill>
                  <a:schemeClr val="bg1"/>
                </a:solidFill>
              </a:rPr>
              <a:t>PSC:</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Judicial Warning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Community Service Hours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More Frequent Status </a:t>
            </a:r>
            <a:r>
              <a:rPr lang="en-US" dirty="0" err="1">
                <a:solidFill>
                  <a:schemeClr val="bg1"/>
                </a:solidFill>
              </a:rPr>
              <a:t>Hrgs</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Pro-social activities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More intensive treatment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More intensive supervision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 Jail</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32F41C39-8F26-4FD4-913D-CF93E9DDD55B}"/>
              </a:ext>
            </a:extLst>
          </p:cNvPr>
          <p:cNvPicPr>
            <a:picLocks noChangeAspect="1"/>
          </p:cNvPicPr>
          <p:nvPr/>
        </p:nvPicPr>
        <p:blipFill>
          <a:blip r:embed="rId4"/>
          <a:stretch>
            <a:fillRect/>
          </a:stretch>
        </p:blipFill>
        <p:spPr>
          <a:xfrm>
            <a:off x="3505200" y="1676400"/>
            <a:ext cx="1447800" cy="1447800"/>
          </a:xfrm>
          <a:prstGeom prst="rect">
            <a:avLst/>
          </a:prstGeom>
        </p:spPr>
      </p:pic>
    </p:spTree>
    <p:extLst>
      <p:ext uri="{BB962C8B-B14F-4D97-AF65-F5344CB8AC3E}">
        <p14:creationId xmlns:p14="http://schemas.microsoft.com/office/powerpoint/2010/main" val="323427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811A22F-3B68-4985-BAFF-4CAF2CFC7F65}"/>
              </a:ext>
            </a:extLst>
          </p:cNvPr>
          <p:cNvPicPr>
            <a:picLocks noGrp="1" noChangeAspect="1"/>
          </p:cNvPicPr>
          <p:nvPr>
            <p:ph idx="1"/>
          </p:nvPr>
        </p:nvPicPr>
        <p:blipFill>
          <a:blip r:embed="rId3"/>
          <a:stretch>
            <a:fillRect/>
          </a:stretch>
        </p:blipFill>
        <p:spPr>
          <a:xfrm>
            <a:off x="152400" y="1600200"/>
            <a:ext cx="8839200" cy="5105400"/>
          </a:xfrm>
          <a:prstGeom prst="rect">
            <a:avLst/>
          </a:prstGeom>
        </p:spPr>
      </p:pic>
      <p:sp>
        <p:nvSpPr>
          <p:cNvPr id="3" name="Title 2">
            <a:extLst>
              <a:ext uri="{FF2B5EF4-FFF2-40B4-BE49-F238E27FC236}">
                <a16:creationId xmlns:a16="http://schemas.microsoft.com/office/drawing/2014/main" id="{97AEF3FC-CB01-44D2-88B0-6CFA89AF897E}"/>
              </a:ext>
            </a:extLst>
          </p:cNvPr>
          <p:cNvSpPr>
            <a:spLocks noGrp="1"/>
          </p:cNvSpPr>
          <p:nvPr>
            <p:ph type="title"/>
          </p:nvPr>
        </p:nvSpPr>
        <p:spPr/>
        <p:txBody>
          <a:bodyPr/>
          <a:lstStyle/>
          <a:p>
            <a:r>
              <a:rPr lang="en-US" dirty="0">
                <a:solidFill>
                  <a:schemeClr val="accent5"/>
                </a:solidFill>
              </a:rPr>
              <a:t>New Arrest/VOP</a:t>
            </a:r>
          </a:p>
        </p:txBody>
      </p:sp>
    </p:spTree>
    <p:extLst>
      <p:ext uri="{BB962C8B-B14F-4D97-AF65-F5344CB8AC3E}">
        <p14:creationId xmlns:p14="http://schemas.microsoft.com/office/powerpoint/2010/main" val="401986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609600" y="1828800"/>
            <a:ext cx="7772400" cy="4800600"/>
          </a:xfrm>
        </p:spPr>
        <p:txBody>
          <a:bodyPr>
            <a:normAutofit/>
          </a:bodyPr>
          <a:lstStyle/>
          <a:p>
            <a:pPr marL="342900" indent="-342900"/>
            <a:r>
              <a:rPr lang="en-US" altLang="en-US" sz="2400" dirty="0"/>
              <a:t>Reduce Recidivism</a:t>
            </a:r>
          </a:p>
          <a:p>
            <a:pPr marL="342900" indent="-342900"/>
            <a:r>
              <a:rPr lang="en-US" altLang="en-US" sz="2400" dirty="0"/>
              <a:t>Improved Outcomes</a:t>
            </a:r>
          </a:p>
          <a:p>
            <a:pPr marL="342900" indent="-342900"/>
            <a:r>
              <a:rPr lang="en-US" altLang="en-US" sz="2400" dirty="0"/>
              <a:t>Supportive community</a:t>
            </a:r>
          </a:p>
          <a:p>
            <a:pPr marL="342900" indent="-342900"/>
            <a:r>
              <a:rPr lang="en-US" altLang="en-US" sz="2400" dirty="0"/>
              <a:t>Basic needs </a:t>
            </a:r>
          </a:p>
          <a:p>
            <a:pPr marL="342900" indent="-342900"/>
            <a:r>
              <a:rPr lang="en-US" altLang="en-US" sz="2400" dirty="0"/>
              <a:t>Second chance at life</a:t>
            </a:r>
          </a:p>
          <a:p>
            <a:pPr marL="0" indent="0" algn="ctr">
              <a:buFontTx/>
              <a:buNone/>
            </a:pPr>
            <a:endParaRPr lang="en-US" altLang="en-US" sz="2400" dirty="0"/>
          </a:p>
        </p:txBody>
      </p:sp>
      <p:sp>
        <p:nvSpPr>
          <p:cNvPr id="7" name="Down Arrow 6"/>
          <p:cNvSpPr/>
          <p:nvPr/>
        </p:nvSpPr>
        <p:spPr>
          <a:xfrm>
            <a:off x="4343400" y="4953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DEC4E93-626C-49AA-8F34-BCEC4EBC2732}"/>
              </a:ext>
            </a:extLst>
          </p:cNvPr>
          <p:cNvSpPr>
            <a:spLocks noGrp="1"/>
          </p:cNvSpPr>
          <p:nvPr>
            <p:ph type="title"/>
          </p:nvPr>
        </p:nvSpPr>
        <p:spPr/>
        <p:txBody>
          <a:bodyPr/>
          <a:lstStyle/>
          <a:p>
            <a:r>
              <a:rPr lang="en-US" dirty="0">
                <a:solidFill>
                  <a:schemeClr val="accent5"/>
                </a:solidFill>
              </a:rPr>
              <a:t>Perspective of a psc graduate</a:t>
            </a:r>
          </a:p>
        </p:txBody>
      </p:sp>
    </p:spTree>
    <p:extLst>
      <p:ext uri="{BB962C8B-B14F-4D97-AF65-F5344CB8AC3E}">
        <p14:creationId xmlns:p14="http://schemas.microsoft.com/office/powerpoint/2010/main" val="28134676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EB5-95A0-4B8A-89B8-79D8A30B0A69}"/>
              </a:ext>
            </a:extLst>
          </p:cNvPr>
          <p:cNvSpPr>
            <a:spLocks noGrp="1"/>
          </p:cNvSpPr>
          <p:nvPr>
            <p:ph type="title"/>
          </p:nvPr>
        </p:nvSpPr>
        <p:spPr/>
        <p:txBody>
          <a:bodyPr/>
          <a:lstStyle/>
          <a:p>
            <a:r>
              <a:rPr lang="en-US" dirty="0">
                <a:solidFill>
                  <a:schemeClr val="accent5"/>
                </a:solidFill>
              </a:rPr>
              <a:t>Mission accomplished</a:t>
            </a:r>
          </a:p>
        </p:txBody>
      </p:sp>
      <p:pic>
        <p:nvPicPr>
          <p:cNvPr id="3" name="Picture 2">
            <a:extLst>
              <a:ext uri="{FF2B5EF4-FFF2-40B4-BE49-F238E27FC236}">
                <a16:creationId xmlns:a16="http://schemas.microsoft.com/office/drawing/2014/main" id="{C7C988D2-AFB7-44F3-A1DF-D3E05DAA5CE7}"/>
              </a:ext>
            </a:extLst>
          </p:cNvPr>
          <p:cNvPicPr>
            <a:picLocks noChangeAspect="1"/>
          </p:cNvPicPr>
          <p:nvPr/>
        </p:nvPicPr>
        <p:blipFill>
          <a:blip r:embed="rId3"/>
          <a:stretch>
            <a:fillRect/>
          </a:stretch>
        </p:blipFill>
        <p:spPr>
          <a:xfrm>
            <a:off x="5410200" y="2362198"/>
            <a:ext cx="3052476" cy="3864759"/>
          </a:xfrm>
          <a:prstGeom prst="rect">
            <a:avLst/>
          </a:prstGeom>
        </p:spPr>
      </p:pic>
      <p:pic>
        <p:nvPicPr>
          <p:cNvPr id="5" name="Picture 4">
            <a:extLst>
              <a:ext uri="{FF2B5EF4-FFF2-40B4-BE49-F238E27FC236}">
                <a16:creationId xmlns:a16="http://schemas.microsoft.com/office/drawing/2014/main" id="{FE792D78-FBB7-45ED-889F-44936C6C7F48}"/>
              </a:ext>
            </a:extLst>
          </p:cNvPr>
          <p:cNvPicPr>
            <a:picLocks noChangeAspect="1"/>
          </p:cNvPicPr>
          <p:nvPr/>
        </p:nvPicPr>
        <p:blipFill>
          <a:blip r:embed="rId4"/>
          <a:stretch>
            <a:fillRect/>
          </a:stretch>
        </p:blipFill>
        <p:spPr>
          <a:xfrm>
            <a:off x="609600" y="2362199"/>
            <a:ext cx="3321755" cy="3864759"/>
          </a:xfrm>
          <a:prstGeom prst="rect">
            <a:avLst/>
          </a:prstGeom>
        </p:spPr>
      </p:pic>
      <p:sp>
        <p:nvSpPr>
          <p:cNvPr id="6" name="Arrow: Right 5">
            <a:extLst>
              <a:ext uri="{FF2B5EF4-FFF2-40B4-BE49-F238E27FC236}">
                <a16:creationId xmlns:a16="http://schemas.microsoft.com/office/drawing/2014/main" id="{E804EDA9-BB17-4B55-AEF4-D22A6EF5ED9A}"/>
              </a:ext>
            </a:extLst>
          </p:cNvPr>
          <p:cNvSpPr/>
          <p:nvPr/>
        </p:nvSpPr>
        <p:spPr>
          <a:xfrm>
            <a:off x="4038600" y="4191000"/>
            <a:ext cx="1295400"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9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5"/>
                </a:solidFill>
              </a:rPr>
              <a:t>Questions?</a:t>
            </a:r>
          </a:p>
        </p:txBody>
      </p:sp>
      <p:pic>
        <p:nvPicPr>
          <p:cNvPr id="2" name="Picture 1">
            <a:extLst>
              <a:ext uri="{FF2B5EF4-FFF2-40B4-BE49-F238E27FC236}">
                <a16:creationId xmlns:a16="http://schemas.microsoft.com/office/drawing/2014/main" id="{E4A07D67-E2CF-43D2-9303-BE6CE02471CF}"/>
              </a:ext>
            </a:extLst>
          </p:cNvPr>
          <p:cNvPicPr>
            <a:picLocks noChangeAspect="1"/>
          </p:cNvPicPr>
          <p:nvPr/>
        </p:nvPicPr>
        <p:blipFill>
          <a:blip r:embed="rId3"/>
          <a:stretch>
            <a:fillRect/>
          </a:stretch>
        </p:blipFill>
        <p:spPr>
          <a:xfrm>
            <a:off x="152401" y="1600200"/>
            <a:ext cx="8839200" cy="5105400"/>
          </a:xfrm>
          <a:prstGeom prst="rect">
            <a:avLst/>
          </a:prstGeom>
        </p:spPr>
      </p:pic>
    </p:spTree>
    <p:extLst>
      <p:ext uri="{BB962C8B-B14F-4D97-AF65-F5344CB8AC3E}">
        <p14:creationId xmlns:p14="http://schemas.microsoft.com/office/powerpoint/2010/main" val="312955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387B-F0CC-FFB6-896B-146996034663}"/>
              </a:ext>
            </a:extLst>
          </p:cNvPr>
          <p:cNvSpPr>
            <a:spLocks noGrp="1"/>
          </p:cNvSpPr>
          <p:nvPr>
            <p:ph type="title"/>
          </p:nvPr>
        </p:nvSpPr>
        <p:spPr>
          <a:xfrm>
            <a:off x="1371600" y="436008"/>
            <a:ext cx="5955839" cy="842483"/>
          </a:xfrm>
        </p:spPr>
        <p:txBody>
          <a:bodyPr anchor="t">
            <a:normAutofit fontScale="90000"/>
          </a:bodyPr>
          <a:lstStyle/>
          <a:p>
            <a:r>
              <a:rPr lang="en-US" sz="2700" dirty="0"/>
              <a:t>Role and responsibilities of officers</a:t>
            </a:r>
          </a:p>
        </p:txBody>
      </p:sp>
      <p:sp>
        <p:nvSpPr>
          <p:cNvPr id="7" name="Content Placeholder 6">
            <a:extLst>
              <a:ext uri="{FF2B5EF4-FFF2-40B4-BE49-F238E27FC236}">
                <a16:creationId xmlns:a16="http://schemas.microsoft.com/office/drawing/2014/main" id="{1141D29F-E892-C6DD-43C1-18C25CEEB61D}"/>
              </a:ext>
            </a:extLst>
          </p:cNvPr>
          <p:cNvSpPr txBox="1">
            <a:spLocks noGrp="1"/>
          </p:cNvSpPr>
          <p:nvPr>
            <p:ph idx="1"/>
          </p:nvPr>
        </p:nvSpPr>
        <p:spPr>
          <a:xfrm>
            <a:off x="157579" y="1758587"/>
            <a:ext cx="3349799" cy="4320789"/>
          </a:xfrm>
          <a:prstGeom prst="rect">
            <a:avLst/>
          </a:prstGeom>
        </p:spPr>
        <p:txBody>
          <a:bodyPr>
            <a:normAutofit fontScale="85000" lnSpcReduction="10000"/>
          </a:bodyPr>
          <a:lstStyle/>
          <a:p>
            <a:pPr marL="0" indent="0">
              <a:buNone/>
            </a:pPr>
            <a:r>
              <a:rPr lang="en-US" sz="1200" b="1" dirty="0"/>
              <a:t>Role</a:t>
            </a:r>
            <a:r>
              <a:rPr lang="en-US" sz="1200" dirty="0"/>
              <a:t>: </a:t>
            </a:r>
            <a:br>
              <a:rPr lang="en-US" sz="1200" dirty="0"/>
            </a:br>
            <a:endParaRPr lang="en-US" sz="1200" dirty="0"/>
          </a:p>
          <a:p>
            <a:r>
              <a:rPr lang="en-US" sz="1400" dirty="0"/>
              <a:t>Protect the community by supervising offenders and reporting non-compliance to the sentencing or releasing authority. </a:t>
            </a:r>
          </a:p>
          <a:p>
            <a:br>
              <a:rPr lang="en-US" sz="1400" dirty="0"/>
            </a:br>
            <a:r>
              <a:rPr lang="en-US" sz="1400" dirty="0"/>
              <a:t>Enforce standard conditions of supervision stipulated by statute and any special conditions imposed by the court or sentencing authority.</a:t>
            </a:r>
          </a:p>
          <a:p>
            <a:br>
              <a:rPr lang="en-US" sz="1400" dirty="0"/>
            </a:br>
            <a:r>
              <a:rPr lang="en-US" sz="1400" dirty="0"/>
              <a:t>Conduct investigations, including pre-sentence investigations, other state investigations and violation reports.</a:t>
            </a:r>
            <a:endParaRPr lang="en-US" sz="1400" i="1" dirty="0"/>
          </a:p>
          <a:p>
            <a:pPr marL="0" indent="0">
              <a:buNone/>
            </a:pPr>
            <a:endParaRPr lang="en-US" sz="1200" b="1" dirty="0"/>
          </a:p>
          <a:p>
            <a:pPr marL="0" indent="0">
              <a:buNone/>
            </a:pPr>
            <a:r>
              <a:rPr lang="en-US" sz="1400" b="1" dirty="0"/>
              <a:t>Goal</a:t>
            </a:r>
            <a:r>
              <a:rPr lang="en-US" sz="1400" dirty="0"/>
              <a:t>: </a:t>
            </a:r>
          </a:p>
          <a:p>
            <a:pPr marL="0" indent="0">
              <a:buNone/>
            </a:pPr>
            <a:r>
              <a:rPr lang="en-US" sz="1400" b="1" i="1" dirty="0"/>
              <a:t>Officers make appropriate referrals to assist the offender with resources available to complete their term of supervision successfully.</a:t>
            </a:r>
          </a:p>
        </p:txBody>
      </p:sp>
      <p:pic>
        <p:nvPicPr>
          <p:cNvPr id="6" name="Picture 5">
            <a:extLst>
              <a:ext uri="{FF2B5EF4-FFF2-40B4-BE49-F238E27FC236}">
                <a16:creationId xmlns:a16="http://schemas.microsoft.com/office/drawing/2014/main" id="{B435919F-C678-0628-AB42-A9BDABF52F10}"/>
              </a:ext>
            </a:extLst>
          </p:cNvPr>
          <p:cNvPicPr>
            <a:picLocks noChangeAspect="1"/>
          </p:cNvPicPr>
          <p:nvPr/>
        </p:nvPicPr>
        <p:blipFill>
          <a:blip r:embed="rId3"/>
          <a:stretch>
            <a:fillRect/>
          </a:stretch>
        </p:blipFill>
        <p:spPr>
          <a:xfrm>
            <a:off x="3507378" y="1758587"/>
            <a:ext cx="5456501" cy="4320789"/>
          </a:xfrm>
          <a:prstGeom prst="rect">
            <a:avLst/>
          </a:prstGeom>
        </p:spPr>
      </p:pic>
    </p:spTree>
    <p:extLst>
      <p:ext uri="{BB962C8B-B14F-4D97-AF65-F5344CB8AC3E}">
        <p14:creationId xmlns:p14="http://schemas.microsoft.com/office/powerpoint/2010/main" val="263508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B663-3F6F-CA35-4F31-4164C0C72CB7}"/>
              </a:ext>
            </a:extLst>
          </p:cNvPr>
          <p:cNvSpPr>
            <a:spLocks noGrp="1"/>
          </p:cNvSpPr>
          <p:nvPr>
            <p:ph type="title"/>
          </p:nvPr>
        </p:nvSpPr>
        <p:spPr>
          <a:xfrm>
            <a:off x="2362200" y="455537"/>
            <a:ext cx="4007032" cy="848834"/>
          </a:xfrm>
        </p:spPr>
        <p:txBody>
          <a:bodyPr vert="horz" lIns="68580" tIns="34290" rIns="68580" bIns="34290" rtlCol="0" anchor="t">
            <a:normAutofit/>
          </a:bodyPr>
          <a:lstStyle/>
          <a:p>
            <a:r>
              <a:rPr lang="en-US" sz="3000" dirty="0"/>
              <a:t>The Numbers </a:t>
            </a:r>
          </a:p>
        </p:txBody>
      </p:sp>
      <p:graphicFrame>
        <p:nvGraphicFramePr>
          <p:cNvPr id="23" name="TextBox 9">
            <a:extLst>
              <a:ext uri="{FF2B5EF4-FFF2-40B4-BE49-F238E27FC236}">
                <a16:creationId xmlns:a16="http://schemas.microsoft.com/office/drawing/2014/main" id="{41D70620-AAA9-3AEA-CCCD-4D8399E432E4}"/>
              </a:ext>
            </a:extLst>
          </p:cNvPr>
          <p:cNvGraphicFramePr/>
          <p:nvPr/>
        </p:nvGraphicFramePr>
        <p:xfrm>
          <a:off x="4953000" y="1981200"/>
          <a:ext cx="3489658" cy="3827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939FDB1-8753-D151-0D77-9FD126C73601}"/>
              </a:ext>
            </a:extLst>
          </p:cNvPr>
          <p:cNvPicPr>
            <a:picLocks noChangeAspect="1"/>
          </p:cNvPicPr>
          <p:nvPr/>
        </p:nvPicPr>
        <p:blipFill>
          <a:blip r:embed="rId8"/>
          <a:stretch>
            <a:fillRect/>
          </a:stretch>
        </p:blipFill>
        <p:spPr>
          <a:xfrm>
            <a:off x="531102" y="1841826"/>
            <a:ext cx="4007031" cy="4177973"/>
          </a:xfrm>
          <a:prstGeom prst="rect">
            <a:avLst/>
          </a:prstGeom>
        </p:spPr>
      </p:pic>
    </p:spTree>
    <p:extLst>
      <p:ext uri="{BB962C8B-B14F-4D97-AF65-F5344CB8AC3E}">
        <p14:creationId xmlns:p14="http://schemas.microsoft.com/office/powerpoint/2010/main" val="64763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797C9-B1E9-EEB7-DAFC-AA3C299F859A}"/>
              </a:ext>
            </a:extLst>
          </p:cNvPr>
          <p:cNvSpPr>
            <a:spLocks noGrp="1"/>
          </p:cNvSpPr>
          <p:nvPr>
            <p:ph type="title"/>
          </p:nvPr>
        </p:nvSpPr>
        <p:spPr/>
        <p:txBody>
          <a:bodyPr/>
          <a:lstStyle/>
          <a:p>
            <a:r>
              <a:rPr lang="en-US" dirty="0"/>
              <a:t>Conditions of supervision</a:t>
            </a:r>
          </a:p>
        </p:txBody>
      </p:sp>
      <p:pic>
        <p:nvPicPr>
          <p:cNvPr id="4" name="Content Placeholder 3">
            <a:extLst>
              <a:ext uri="{FF2B5EF4-FFF2-40B4-BE49-F238E27FC236}">
                <a16:creationId xmlns:a16="http://schemas.microsoft.com/office/drawing/2014/main" id="{815C8F37-030D-87FB-7640-26B152BFBE65}"/>
              </a:ext>
            </a:extLst>
          </p:cNvPr>
          <p:cNvPicPr>
            <a:picLocks noChangeAspect="1"/>
          </p:cNvPicPr>
          <p:nvPr/>
        </p:nvPicPr>
        <p:blipFill>
          <a:blip r:embed="rId3"/>
          <a:stretch>
            <a:fillRect/>
          </a:stretch>
        </p:blipFill>
        <p:spPr>
          <a:xfrm>
            <a:off x="152400" y="5046726"/>
            <a:ext cx="8802511" cy="1659171"/>
          </a:xfrm>
          <a:prstGeom prst="rect">
            <a:avLst/>
          </a:prstGeom>
        </p:spPr>
      </p:pic>
      <p:pic>
        <p:nvPicPr>
          <p:cNvPr id="9" name="Content Placeholder 8">
            <a:extLst>
              <a:ext uri="{FF2B5EF4-FFF2-40B4-BE49-F238E27FC236}">
                <a16:creationId xmlns:a16="http://schemas.microsoft.com/office/drawing/2014/main" id="{BF3C2AA2-8277-F2D3-83C7-521B43BF7238}"/>
              </a:ext>
            </a:extLst>
          </p:cNvPr>
          <p:cNvPicPr>
            <a:picLocks noGrp="1" noChangeAspect="1"/>
          </p:cNvPicPr>
          <p:nvPr>
            <p:ph idx="1"/>
          </p:nvPr>
        </p:nvPicPr>
        <p:blipFill>
          <a:blip r:embed="rId4"/>
          <a:stretch>
            <a:fillRect/>
          </a:stretch>
        </p:blipFill>
        <p:spPr>
          <a:xfrm>
            <a:off x="152400" y="1600200"/>
            <a:ext cx="2819400" cy="3429297"/>
          </a:xfrm>
          <a:prstGeom prst="rect">
            <a:avLst/>
          </a:prstGeom>
        </p:spPr>
      </p:pic>
      <p:pic>
        <p:nvPicPr>
          <p:cNvPr id="10" name="Content Placeholder 3">
            <a:extLst>
              <a:ext uri="{FF2B5EF4-FFF2-40B4-BE49-F238E27FC236}">
                <a16:creationId xmlns:a16="http://schemas.microsoft.com/office/drawing/2014/main" id="{2980D790-0FAC-D1B8-4571-04BF0D71BFED}"/>
              </a:ext>
            </a:extLst>
          </p:cNvPr>
          <p:cNvPicPr>
            <a:picLocks noChangeAspect="1"/>
          </p:cNvPicPr>
          <p:nvPr/>
        </p:nvPicPr>
        <p:blipFill>
          <a:blip r:embed="rId5"/>
          <a:stretch>
            <a:fillRect/>
          </a:stretch>
        </p:blipFill>
        <p:spPr>
          <a:xfrm>
            <a:off x="2971800" y="1617430"/>
            <a:ext cx="2819400" cy="3429297"/>
          </a:xfrm>
          <a:prstGeom prst="rect">
            <a:avLst/>
          </a:prstGeom>
        </p:spPr>
      </p:pic>
      <p:pic>
        <p:nvPicPr>
          <p:cNvPr id="11" name="Content Placeholder 4">
            <a:extLst>
              <a:ext uri="{FF2B5EF4-FFF2-40B4-BE49-F238E27FC236}">
                <a16:creationId xmlns:a16="http://schemas.microsoft.com/office/drawing/2014/main" id="{C4EF214A-B362-CC58-553D-76CEF38143B2}"/>
              </a:ext>
            </a:extLst>
          </p:cNvPr>
          <p:cNvPicPr>
            <a:picLocks noChangeAspect="1"/>
          </p:cNvPicPr>
          <p:nvPr/>
        </p:nvPicPr>
        <p:blipFill>
          <a:blip r:embed="rId6"/>
          <a:stretch>
            <a:fillRect/>
          </a:stretch>
        </p:blipFill>
        <p:spPr>
          <a:xfrm>
            <a:off x="5791200" y="1617429"/>
            <a:ext cx="3200400" cy="3429297"/>
          </a:xfrm>
          <a:prstGeom prst="rect">
            <a:avLst/>
          </a:prstGeom>
        </p:spPr>
      </p:pic>
    </p:spTree>
    <p:extLst>
      <p:ext uri="{BB962C8B-B14F-4D97-AF65-F5344CB8AC3E}">
        <p14:creationId xmlns:p14="http://schemas.microsoft.com/office/powerpoint/2010/main" val="399832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0" y="1719071"/>
            <a:ext cx="3454892" cy="4635311"/>
          </a:xfrm>
        </p:spPr>
        <p:txBody>
          <a:bodyPr>
            <a:normAutofit/>
          </a:bodyPr>
          <a:lstStyle/>
          <a:p>
            <a:r>
              <a:rPr lang="en-US" b="1" dirty="0"/>
              <a:t>Specialized docket </a:t>
            </a:r>
            <a:r>
              <a:rPr lang="en-US" dirty="0"/>
              <a:t>for non-violent offenders in need of treatment related to a substance abuse or mental health condition.</a:t>
            </a:r>
          </a:p>
          <a:p>
            <a:r>
              <a:rPr lang="en-US" dirty="0"/>
              <a:t>PSCs use a </a:t>
            </a:r>
            <a:r>
              <a:rPr lang="en-US" b="1" dirty="0"/>
              <a:t>non-adversarial team </a:t>
            </a:r>
            <a:r>
              <a:rPr lang="en-US" dirty="0"/>
              <a:t>approach with the goal of assisting people with recovery therapy enabling them to become productive citizens.  </a:t>
            </a:r>
          </a:p>
          <a:p>
            <a:pPr marL="45720" indent="0">
              <a:buNone/>
            </a:pPr>
            <a:endParaRPr lang="en-US" dirty="0"/>
          </a:p>
        </p:txBody>
      </p:sp>
      <p:sp>
        <p:nvSpPr>
          <p:cNvPr id="3" name="Title 2"/>
          <p:cNvSpPr>
            <a:spLocks noGrp="1"/>
          </p:cNvSpPr>
          <p:nvPr>
            <p:ph type="title"/>
          </p:nvPr>
        </p:nvSpPr>
        <p:spPr/>
        <p:txBody>
          <a:bodyPr/>
          <a:lstStyle/>
          <a:p>
            <a:r>
              <a:rPr lang="en-US" dirty="0">
                <a:solidFill>
                  <a:srgbClr val="FFC000"/>
                </a:solidFill>
              </a:rPr>
              <a:t> SPECIAL CONDITION</a:t>
            </a:r>
            <a:br>
              <a:rPr lang="en-US" dirty="0">
                <a:solidFill>
                  <a:srgbClr val="FFC000"/>
                </a:solidFill>
              </a:rPr>
            </a:br>
            <a:r>
              <a:rPr lang="en-US" dirty="0">
                <a:solidFill>
                  <a:srgbClr val="FFC000"/>
                </a:solidFill>
              </a:rPr>
              <a:t>Problem solving courts</a:t>
            </a:r>
          </a:p>
        </p:txBody>
      </p:sp>
      <p:pic>
        <p:nvPicPr>
          <p:cNvPr id="1026" name="Picture 2" descr="Plot; Plan; Map">
            <a:extLst>
              <a:ext uri="{FF2B5EF4-FFF2-40B4-BE49-F238E27FC236}">
                <a16:creationId xmlns:a16="http://schemas.microsoft.com/office/drawing/2014/main" id="{F590A559-18A4-4AE5-BD56-EA9919D2AB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19071"/>
            <a:ext cx="4687887" cy="463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Psc Program Goals</a:t>
            </a:r>
            <a:r>
              <a:rPr lang="en-US" dirty="0"/>
              <a:t>	</a:t>
            </a:r>
          </a:p>
        </p:txBody>
      </p:sp>
      <p:sp>
        <p:nvSpPr>
          <p:cNvPr id="8" name="Content Placeholder 1"/>
          <p:cNvSpPr>
            <a:spLocks noGrp="1"/>
          </p:cNvSpPr>
          <p:nvPr>
            <p:ph idx="1"/>
          </p:nvPr>
        </p:nvSpPr>
        <p:spPr>
          <a:xfrm>
            <a:off x="381000" y="1828800"/>
            <a:ext cx="8407893" cy="4800600"/>
          </a:xfrm>
        </p:spPr>
        <p:txBody>
          <a:bodyPr>
            <a:normAutofit lnSpcReduction="10000"/>
          </a:bodyPr>
          <a:lstStyle/>
          <a:p>
            <a:pPr marL="274320" lvl="1" indent="-228600">
              <a:buClr>
                <a:schemeClr val="accent1"/>
              </a:buClr>
              <a:buFont typeface="Wingdings 2" pitchFamily="18" charset="2"/>
              <a:buChar char=""/>
            </a:pPr>
            <a:r>
              <a:rPr lang="en-US" sz="2600" dirty="0"/>
              <a:t>Reinforce recovery</a:t>
            </a:r>
          </a:p>
          <a:p>
            <a:pPr lvl="1"/>
            <a:r>
              <a:rPr lang="en-US" sz="2600" dirty="0"/>
              <a:t>Through early, continuous and intensive judicially supervised treatment, random drug testing, and the use of graduated incentives/sanctions</a:t>
            </a:r>
          </a:p>
          <a:p>
            <a:r>
              <a:rPr lang="en-US" sz="2600" dirty="0"/>
              <a:t>Reintegrate </a:t>
            </a:r>
          </a:p>
          <a:p>
            <a:pPr lvl="1"/>
            <a:r>
              <a:rPr lang="en-US" sz="2600" dirty="0"/>
              <a:t>Help participants give back to the communities that have been affected by their actions and improve their life skills to enable them to become productive members of society</a:t>
            </a:r>
          </a:p>
          <a:p>
            <a:r>
              <a:rPr lang="en-US" sz="2600" dirty="0"/>
              <a:t>Reduce Recidivism</a:t>
            </a:r>
          </a:p>
          <a:p>
            <a:pPr lvl="1"/>
            <a:r>
              <a:rPr lang="en-US" sz="2600" dirty="0"/>
              <a:t>Recidivism rates for graduates: 12% - 17%</a:t>
            </a:r>
          </a:p>
          <a:p>
            <a:pPr lvl="1"/>
            <a:endParaRPr lang="en-US" sz="2600" dirty="0"/>
          </a:p>
          <a:p>
            <a:endParaRPr lang="en-US" sz="2800" dirty="0"/>
          </a:p>
          <a:p>
            <a:pPr marL="365760" lvl="1" indent="0">
              <a:buNone/>
            </a:pPr>
            <a:endParaRPr lang="en-US" sz="2800" dirty="0"/>
          </a:p>
        </p:txBody>
      </p:sp>
    </p:spTree>
    <p:extLst>
      <p:ext uri="{BB962C8B-B14F-4D97-AF65-F5344CB8AC3E}">
        <p14:creationId xmlns:p14="http://schemas.microsoft.com/office/powerpoint/2010/main" val="11635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57399"/>
            <a:ext cx="8407893" cy="4069079"/>
          </a:xfrm>
        </p:spPr>
        <p:txBody>
          <a:bodyPr/>
          <a:lstStyle/>
          <a:p>
            <a:r>
              <a:rPr lang="en-US" sz="4000" dirty="0"/>
              <a:t> Adult Drug Court/Opioid Court </a:t>
            </a:r>
          </a:p>
          <a:p>
            <a:endParaRPr lang="en-US" sz="4000" dirty="0"/>
          </a:p>
          <a:p>
            <a:r>
              <a:rPr lang="en-US" sz="4000" dirty="0"/>
              <a:t> Mental Health Court </a:t>
            </a:r>
          </a:p>
          <a:p>
            <a:endParaRPr lang="en-US" sz="4000" dirty="0"/>
          </a:p>
          <a:p>
            <a:r>
              <a:rPr lang="en-US" sz="4000" dirty="0"/>
              <a:t> Veterans Treatment Court </a:t>
            </a:r>
          </a:p>
          <a:p>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a:solidFill>
                  <a:srgbClr val="FFC000"/>
                </a:solidFill>
              </a:rPr>
              <a:t>Criminal Court </a:t>
            </a:r>
            <a:br>
              <a:rPr lang="en-US" dirty="0">
                <a:solidFill>
                  <a:srgbClr val="FFC000"/>
                </a:solidFill>
              </a:rPr>
            </a:br>
            <a:r>
              <a:rPr lang="en-US" dirty="0">
                <a:solidFill>
                  <a:srgbClr val="FFC000"/>
                </a:solidFill>
              </a:rPr>
              <a:t>Problem Solving Programs</a:t>
            </a:r>
          </a:p>
        </p:txBody>
      </p:sp>
    </p:spTree>
    <p:extLst>
      <p:ext uri="{BB962C8B-B14F-4D97-AF65-F5344CB8AC3E}">
        <p14:creationId xmlns:p14="http://schemas.microsoft.com/office/powerpoint/2010/main" val="346020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871729"/>
          </a:xfrm>
        </p:spPr>
        <p:txBody>
          <a:bodyPr>
            <a:normAutofit/>
          </a:bodyPr>
          <a:lstStyle/>
          <a:p>
            <a:endParaRPr lang="en-US" dirty="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a:solidFill>
                  <a:srgbClr val="FFC000"/>
                </a:solidFill>
              </a:rPr>
              <a:t>Adult Drug Court / opioid COURT</a:t>
            </a:r>
            <a:br>
              <a:rPr lang="en-US" dirty="0">
                <a:solidFill>
                  <a:srgbClr val="FFC000"/>
                </a:solidFill>
              </a:rPr>
            </a:br>
            <a:endParaRPr lang="en-US" dirty="0">
              <a:solidFill>
                <a:srgbClr val="FFC000"/>
              </a:solidFill>
            </a:endParaRPr>
          </a:p>
        </p:txBody>
      </p:sp>
      <p:sp>
        <p:nvSpPr>
          <p:cNvPr id="7" name="Content Placeholder 1"/>
          <p:cNvSpPr txBox="1">
            <a:spLocks/>
          </p:cNvSpPr>
          <p:nvPr/>
        </p:nvSpPr>
        <p:spPr>
          <a:xfrm>
            <a:off x="380999" y="1719071"/>
            <a:ext cx="5715001" cy="4407408"/>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en-US" sz="1800" b="1" dirty="0"/>
              <a:t>Eligibility</a:t>
            </a:r>
          </a:p>
          <a:p>
            <a:pPr marL="45720" indent="0">
              <a:buNone/>
            </a:pPr>
            <a:r>
              <a:rPr lang="en-US" sz="1600" dirty="0"/>
              <a:t>Adults who have been arrested with an acceptable Felony or Misdemeanor offense. </a:t>
            </a:r>
          </a:p>
          <a:p>
            <a:pPr marL="45720" indent="0">
              <a:buNone/>
            </a:pPr>
            <a:endParaRPr lang="en-US" sz="1600" dirty="0"/>
          </a:p>
          <a:p>
            <a:r>
              <a:rPr lang="en-US" sz="1600" dirty="0"/>
              <a:t>Victim Approval (if applicable) </a:t>
            </a:r>
          </a:p>
          <a:p>
            <a:r>
              <a:rPr lang="en-US" sz="1600" dirty="0"/>
              <a:t>Score less than 60 points </a:t>
            </a:r>
          </a:p>
          <a:p>
            <a:pPr marL="45720" indent="0">
              <a:buNone/>
            </a:pPr>
            <a:endParaRPr lang="en-US" sz="1600" dirty="0"/>
          </a:p>
          <a:p>
            <a:pPr marL="45720" indent="0" algn="ctr">
              <a:buNone/>
            </a:pPr>
            <a:r>
              <a:rPr lang="en-US" sz="1800" b="1" dirty="0"/>
              <a:t>Program Requirements</a:t>
            </a:r>
          </a:p>
          <a:p>
            <a:r>
              <a:rPr lang="en-US" sz="1600" dirty="0"/>
              <a:t>Court every two weeks</a:t>
            </a:r>
          </a:p>
          <a:p>
            <a:r>
              <a:rPr lang="en-US" sz="1600" dirty="0"/>
              <a:t>Frequent and random drug testing </a:t>
            </a:r>
          </a:p>
          <a:p>
            <a:r>
              <a:rPr lang="en-US" sz="1600" dirty="0"/>
              <a:t>Group and Individual Counseling </a:t>
            </a:r>
          </a:p>
          <a:p>
            <a:r>
              <a:rPr lang="en-US" sz="1600" dirty="0"/>
              <a:t>Pro-Social Activities</a:t>
            </a:r>
          </a:p>
          <a:p>
            <a:r>
              <a:rPr lang="en-US" sz="1600" dirty="0">
                <a:solidFill>
                  <a:srgbClr val="C00000"/>
                </a:solidFill>
              </a:rPr>
              <a:t>Monthly Probation check-in as mandated  </a:t>
            </a:r>
          </a:p>
          <a:p>
            <a:r>
              <a:rPr lang="en-US" sz="1600" dirty="0"/>
              <a:t>Meet with Case Manager  </a:t>
            </a:r>
          </a:p>
          <a:p>
            <a:r>
              <a:rPr lang="en-US" sz="1600" dirty="0">
                <a:solidFill>
                  <a:srgbClr val="C00000"/>
                </a:solidFill>
              </a:rPr>
              <a:t>Meet with Peer Support Specialist </a:t>
            </a:r>
          </a:p>
          <a:p>
            <a:r>
              <a:rPr lang="en-US" sz="1600" dirty="0"/>
              <a:t>Ancillary or “Wrap around” services as needed</a:t>
            </a:r>
          </a:p>
          <a:p>
            <a:r>
              <a:rPr lang="en-US" sz="1600" dirty="0"/>
              <a:t>Additional classes or conditions determined by State Attorney Office </a:t>
            </a:r>
          </a:p>
          <a:p>
            <a:endParaRPr lang="en-US" sz="1600" dirty="0"/>
          </a:p>
          <a:p>
            <a:pPr marL="45720" indent="0">
              <a:buFont typeface="Wingdings 2" pitchFamily="18" charset="2"/>
              <a:buNone/>
            </a:pPr>
            <a:endParaRPr lang="en-US" dirty="0"/>
          </a:p>
          <a:p>
            <a:pPr marL="365760" lvl="1" indent="0">
              <a:buFont typeface="Wingdings" pitchFamily="2" charset="2"/>
              <a:buNone/>
            </a:pPr>
            <a:endParaRPr lang="en-US" dirty="0"/>
          </a:p>
        </p:txBody>
      </p:sp>
      <p:sp>
        <p:nvSpPr>
          <p:cNvPr id="8" name="AutoShape 2" descr="data:image/jpeg;base64,/9j/4AAQSkZJRgABAQAAAQABAAD/2wCEAAkGBxIQEBAPEhAUEBIVEA8QDxQUFQ8QDw8QFRIWFhQUFBQYHCggGBolHBQUITEhJSorLi4uFx8zODUsNygtLisBCgoKDg0OGBAQGiwcHB4sLCwsLCwsLCwsLCwsLCwsLCwsLCwsLCwsLCwsLCwsLCwsLCwsLCwsLCwsLCwsLCwsLP/AABEIALQA8AMBEQACEQEDEQH/xAAcAAEAAQUBAQAAAAAAAAAAAAAAAQIDBAUGBwj/xABCEAACAQMBBQYCBgYIBwAAAAAAAQIDBBESBQYhMVETQWFxgZEHIhQyQqGx8CNSU2KC0QgVFjNDg8HxF3KToqPh4//EABoBAQADAQEBAAAAAAAAAAAAAAABAgMEBQb/xAAoEQEAAgIBAwQCAgMBAAAAAAAAAQIDEQQSITEFE0FRInEVMmGBoRT/2gAMAwEAAhEDEQA/APXNAEqmBPZgVdmAVMCezAlUwJ7ICeyAnsgHZAOxAdiA7ECOxAjsAIdECHQApdACl0AKewAdm13gVKckBcjcyQFyN51AuxuUwLiqICpMCQAGCogSoAVKIFWkCVECpRAKIFWkAogTgCcAMAMAMAMAMANIEaQGgCNAFPZgQ6QFLpAUuiBQ6IFDogRoYBOSArjcNAVq6AyOyQDs0BKggJ0IBpAnSAwAwAwBIAAAAAAAAAAAAAIwAwBDQBxApcAKHTApdMCl0wKHTAzgAAAAAAAAAAAAAAAAAAAAAAAAAAAAAEYAjAEaQIcALgAAAAAAIyBTVrRgtUpKK6yaivdkTOiO6xS2jRk8RrQl5SiyvuVn5Wmlo+GTkttUySJyAAAAAAAAAAAAAAAAAAAAAAAAAAACGwhw3xC3/js5KjSSq3MlnDfy0U+Up9X0Rne+vDXHj35eMXe81xXqurVqTrVM8NX1IeS5JHLNbXdcTWkNpb7RqTjqr31SC+zTpRy/LngpO14h0G6u887bLd4+xxwhWSnjxjjGPQvXJaPClsVJ8t7L4tUYPGO18oun7PLNPft9MpwV+Jdfutvha7QTVGbVRLMqc/lqJdUu9eKNqZOphak1dBk0ZpCQAAAAAAACAAAaEgAAAAAAAAAAABpt7ttxsLOtdS46I4gv1qkuEV7tFbTqE1jcvlu/vJ1qk6tR66k5Oc5Z5yfP8+Bz6+XXE/Cmlw/PMiUwuTuHnOWU0t1K6D1yWqXDy/AtM6hXz5d7u7b2WnDgpyxzkY2mW1YhevNhuFSNxbN0qkHqpyjyi14Fa2ms7WtWto09W3b3hhc0abnKEK2n9NTyk1JLi1+73+p30yRMd3n5MVqyzqm26Ef8TV/ypyXuuBM5KwrGO0otdu29WWiNaDn3Rb0yfknzJjJWUTjtHlsUy21TI2GSQbBtj3V9TpLVUqRprrKSj+JWb1hNazbw5zaHxCsaXBVXUf7iyvdmU8ikNq8bJPdzN/8AFyK4Urf1nP8A0SM5z78LxxteZaG6+LN2/qxpx/hz+JX3Lr+1RmbsfFevO4pUbiEJQqTUNUU4yi3wTx3mlMkz5Z5Mdfh7IdLmAAAAAAAAAAAwPIv6QF/JU7G2XKc61af+WoRiv/JJ/wAJllns1xR3eLteCM2qqL7v9yspRnzJ0bXqc+j9ysrQy6Vzpxzi/DkUmF4lvLLeKrTXPKKaX6ohaqbfc5Kcmnjik+Sfl18SYpJ7inaO+dzUXZwnojy4c2Xin2zm/wBMCNjc1FlvnxSbep+S5+o1X4Rufl6T8PN+Lqi3a3lOpXppfo6iTqVabX2Z9U13s0rmiGdsEz4b6/8AiM41ZRjS7Oml8rnGTlUfkn8q9ys8m3VrS9eLXp7y1FT4xt5UbSKa75VJNZ8I6V+JM57/AEpHHx/bntrfE27rZSqdmulNKP3viUm17Na0pTx3cjd7XnUeqTc5dZScn7sr0T8rzln4hhyum/AtFaKTNvtRrbJ1X4Ru3yolUS5stEKzaIdX8N6UfptKpUpSnGLykl9rueO80rRlbLD6Ri88TdgqAAAAAAAAAAAHjX9IG1bdhV+zpuaf8T7OS90n7GOWG+GXjsI9TOWi4/RgU4/KYFSf5YFcJdPYqsqnU5Llj2I0bWpzb6F9KyyLNqLy+D68OBWVqt/ZbUwnFtxT54+tLzfMzlpttKm+boUuypQivLgvUmKomzk7va1arJylPiy/Sp1MWVTOW+L68h48G3b7N+FW0K8Yzap04ySlFynnKayniKLRSZZzliG6/wCD/ZR13F/Tpr92m5fjJfgW9tHuuT21sq1oPTSqVK8uuFBeyLRjRORqbfYVWtLgml0WWy0U0pN5l3u6/wALZVMTqLSvHmyyu/t6xsLdqhaRxTis/rNcSUbbolAAAAAAAAAAAAOZ+IO7n9YWVSgsdpFqpRb/AGkU+HhlNr1KXjcLUtqXzFXhKE5U5xcJRk4yjLhKMlzTXUwdKmUfUiEqo46EoGvUBFgUtkaFMV34JF+m+7PDu8yukpnVzzGiZUYz1ZMwhPt+JCT88Qae5blb36dlW0XxnCMqTb6Qk0n7YOituznvWIlpdo3NzfTwtTXqT3V8NrsT4cuWJVXj04kod5srdyhbpaYJvq1xLG23SCEgAAAAAAAAAAAAAhhDit+vh3bbTzUcvo1dL++ik1Jd3aRytS9Uys1heLS8H3n2HKxrdhKvSrvGddJtx8mu5mNqt62206mVTtWpfnvCUvDAokBCXT2Aq5LHcDaU/EhKc+bI2J9kEiXmwPZvhjur21lSq1OUpVGl3Y1M3o5ss/k9OsdmUqSxGK8zTSm2YShIAAAAAAAAAAAAAAENgaDbe9FO3Tx88uPkQmHlm9G89zdZi5uEP1Y5S/8AZCXnt/aPORradtRWg4lOlbqWldY5oiaEXZdKaks5M5rprW21U5LgINIk+QTpU+ASZXQgVJN+AEqKQFSbeIxWqTwopc5SfBJeLY0bfVm7uzvotpb237OlCEujkl8335OmsdnJady2RZAAAAAAAAAAAAAAAAA1W3XJw0xeAPOdqbOm22+JCzn7m28CBqbmyyBqLvZwRpqa+zsE7NMSNJwefRlbRtak6lXNmGtN9kWgna9ldSBDmEwZYCMfUgd98Hd3fpd728o/obbTN96lVf1I58MavY0pG5Z5J1D6CR0OdIAAAAAAAAAAAAAAAABi3tLKA5zaVq2iFnHX2zZanwA1deykvskDW17bwA11xZgai6sQNRcUGis1WizBlVcWR0pizMpyys4yZWjTas7V/cQkf5yBn7D2TVvK8LejHVOT7+EYx75N9yRMV2rM6fTe6uwKez7anbU+KiszljDqVH9aT8/5HRWNQ5pnctwWQAAAAAAAAAAAAAAAAAESWUBr7m3IS1Ve1XQDBr2EX3Ac/tLYneiEucu7Jx4NAauvaAam5sPADT3OzvAlDBdFwfAraNr1nSFW8MGU0lp1wu0YSm8Ri2PblHuQ7fdJyteOOLxqfe/NmulJtt7DuxvF2uIS4+PeiVNOoqVVFZbSXVloVmYjyoo3MZ/Vkn1J0it4t4XiFgAAAAAAAAAAAAAAABDjkgY1a2yEsOragYVe1IS5Xbdnz4dQOZqW4GLWtQMGrs/PcBh1NiZ7idCKe70e8lDZW+zFFcI/yK7lOoZ9G28AOo3dtnCS9AOq3ju9FOjJrKzJPzwXo5OVH4tbsTbEXc04RziWYvLXQ0tHbbm406u7cyekxri9hTeG+OM4XF4DO+StPMtdX3gjHlBvzekt0ywnl1+I2ubN23GtPs8YlhtYepPBEw0xZ4uzri8jDg+L6I4uTzcWDtae/wBOumO1vDV3O2Zd2F9542X1jJafwiI/bprx6x/aVNnt7MtM1w6ru80b8X1ebTrLGv0pk4+u9W+PecoAAAAAAAAAAUyjkDHq0CEtTf7PUlyA5y52Jx5Aau72O4gYEbJykoJZb5EWtFY3I3llu5SSzVmm+iail6954Wf1jv04o/3Lprg3G5ZcaFpSWEoPz+eRwZfUORfzOv01rhpCmrtOGnRGnqj0eFH2MK5s8W6ot3X9us9mLQsYzfaKKjnmlyTR9NwM85sUTbzHlx5a9NtQ2ySow1PwS8y/M5E4MU3jz8Ix16raY9basZrTN6knlJpNJ+CPmMnO5GSf7TX9O2MNNKbe5pwl2kIxjPukorUvUpHO5FfFpTHHp9NgtvzjzllemUa09S5O9dSZ49Ppr7y5lVrKqpfZ+ZZxwXLC7z2vTvUrZZ6Mkd/t5fM4fTPXHwszqq5cKEZKFRyxGUlqivNLyPa+NvNiOq+nS7C3Z+jT7V1pVJYaxpjCHHnwRR20xRTw1G1LurTuKvDg5Zw+WO5o+Q9Q6o5F5mHr4YiaQwKt8+bivd4OOsbn9tdahTbXM1Upz7Kc4Kak9KSWPXmetwuHk9yLa3py5c1IrMb09HjJNZTyfSuJIAAAAAAAAAAAgCzWp5IS1tegBqLivTksa4t+aLRWWNs9I+WpnaLVqjKPDxXIrfF1Vms/KI5VImJY9WyguMpJ9FGUU37nj8b0T8rTknf+PDbN6nE/1Y1O6t1/h1PdHdHpHH13r/1xz6lmXP6wopPFKT6cUT/D8bX9f+o/ksv23Gy7+E6Eq2ns4xk4tc+WOJvjwVw1ilO0Q3pyeuk3mPDGvL6hOLjKWcvPN5T8OBfNx6ZqRXJ4hhiz3i/VSO7RztlmTjJuEevNHg39Nnq/G3Z9XxuHktSs5PxmfhQriK739xSPSfuzvj02fmymd/Hr95p/EUnzZrHAiI7yy9hX1OdeFN1NDlmEJfWWprCTR0YPT64ckWi23F6j6frFNqzvTpNl7FuqV5CUqFN0k23NVOPLmo4PW320+QpgmL9TtSHU5Lb6tq0nJ3M4yXDMHFpeCycef0+me3VbsV58Yu0RtyzsaKkpyuqlRp5jF6dGVy1RXMjD6Xjxzvypf1GbxMa0s3W8Eo5Tq01h+GT1YiHlTFp3Mu53FuXVttbbfzPi00n5Z5oxt5elgiYp3dIVbAAAAAAAAAAAAhoCzWoppr0IHnW0d1biM5dlTjOGflcqig8eSizWLxEOK/GtM9mE93Lz9hT/AOt/8yfcj6V/8t/uFVnu/cOaVSjGEcrU+0UnjwWkTkgrxLb7tr/ZKH7et5JwSX/aV9yW0cSh/ZGnn+/rY6al/Ij3JTHGxx8Nw9mR7B0IvStOE38zT6vqV3321nHHT0x2hpIbl1m/muqenvxRkpY8Hr4FrW3GkcfH7OSt476cTteyqUKk6bjWqKL+tThUlCS6ppHLuY7afeYebgyUi++/+fhr4U6kniNpcT/y5/6ondi3OwR5tDOt93r+o8R2dVXf87jBe7Y1aWFvVuLHzt1+5e5txCvGtdUIQjH5oRjNSlr7nLhyResT8vN5/qlMtJpj+XpqNHgDWeAHne1Nz7hTfZQjUhl6W5qDS8Vg0reIcV+NaZ7StWG5t45Rc+wpQzxTc6smvTCFrxKa8e0eZehQsqeEuzhwSX1Ymbr1C+o44LgEpAAAAAAAAAAAAAAAonDIGLVogY1SmBZcACgBkUqIGbSp4AvgAAAAAAAAAAAAAAAAAAAAAAAAAAAplECxKiBbduBMaAF+FMC4kBIAAAAAAAAAAAAAAAAAAAAAAAAAAAAACMAMASAAAAAAAAAAAAAAAAAAAAAAAAAAAAAAAAAAAAAAAAAAAAAAAAAAA//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Icon&#10;&#10;Description automatically generated">
            <a:extLst>
              <a:ext uri="{FF2B5EF4-FFF2-40B4-BE49-F238E27FC236}">
                <a16:creationId xmlns:a16="http://schemas.microsoft.com/office/drawing/2014/main" id="{FC199F43-D33C-4C8F-B7EF-3EEB54C9D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100" y="2154935"/>
            <a:ext cx="3200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73437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2638C2A816204280A3480A3F352F01" ma:contentTypeVersion="11" ma:contentTypeDescription="Create a new document." ma:contentTypeScope="" ma:versionID="463ec2415c2a0988ff02540a38b12e66">
  <xsd:schema xmlns:xsd="http://www.w3.org/2001/XMLSchema" xmlns:xs="http://www.w3.org/2001/XMLSchema" xmlns:p="http://schemas.microsoft.com/office/2006/metadata/properties" xmlns:ns3="e0697f3b-222c-4ab5-a847-e1c809ff4f90" xmlns:ns4="559c4286-4ee2-4c3a-81da-e5a65d8a1188" targetNamespace="http://schemas.microsoft.com/office/2006/metadata/properties" ma:root="true" ma:fieldsID="8aadde2f01a23d034a1bec3ba271faf4" ns3:_="" ns4:_="">
    <xsd:import namespace="e0697f3b-222c-4ab5-a847-e1c809ff4f90"/>
    <xsd:import namespace="559c4286-4ee2-4c3a-81da-e5a65d8a11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97f3b-222c-4ab5-a847-e1c809ff4f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c4286-4ee2-4c3a-81da-e5a65d8a118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160B0-5173-4D34-8F35-A8DB8F0BA01B}">
  <ds:schemaRefs>
    <ds:schemaRef ds:uri="http://schemas.microsoft.com/sharepoint/v3/contenttype/forms"/>
  </ds:schemaRefs>
</ds:datastoreItem>
</file>

<file path=customXml/itemProps2.xml><?xml version="1.0" encoding="utf-8"?>
<ds:datastoreItem xmlns:ds="http://schemas.openxmlformats.org/officeDocument/2006/customXml" ds:itemID="{48A95FE1-C53F-4728-93C4-0D6F4F2E631C}">
  <ds:schemaRefs>
    <ds:schemaRef ds:uri="http://schemas.microsoft.com/office/infopath/2007/PartnerControls"/>
    <ds:schemaRef ds:uri="http://purl.org/dc/elements/1.1/"/>
    <ds:schemaRef ds:uri="http://schemas.microsoft.com/office/2006/documentManagement/types"/>
    <ds:schemaRef ds:uri="559c4286-4ee2-4c3a-81da-e5a65d8a1188"/>
    <ds:schemaRef ds:uri="http://purl.org/dc/dcmitype/"/>
    <ds:schemaRef ds:uri="e0697f3b-222c-4ab5-a847-e1c809ff4f90"/>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541DBC8-7835-4E34-8D2F-7C68E5E7C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97f3b-222c-4ab5-a847-e1c809ff4f90"/>
    <ds:schemaRef ds:uri="559c4286-4ee2-4c3a-81da-e5a65d8a1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Grid</Template>
  <TotalTime>33143</TotalTime>
  <Words>2160</Words>
  <Application>Microsoft Office PowerPoint</Application>
  <PresentationFormat>On-screen Show (4:3)</PresentationFormat>
  <Paragraphs>373</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-apple-system</vt:lpstr>
      <vt:lpstr>Aptos</vt:lpstr>
      <vt:lpstr>Arial</vt:lpstr>
      <vt:lpstr>Bodoni MT Black</vt:lpstr>
      <vt:lpstr>Calibri</vt:lpstr>
      <vt:lpstr>Franklin Gothic Medium</vt:lpstr>
      <vt:lpstr>Sitka Small Semibold</vt:lpstr>
      <vt:lpstr>Times New Roman</vt:lpstr>
      <vt:lpstr>verdana</vt:lpstr>
      <vt:lpstr>Wingdings</vt:lpstr>
      <vt:lpstr>Wingdings 2</vt:lpstr>
      <vt:lpstr>Grid</vt:lpstr>
      <vt:lpstr>PowerPoint Presentation</vt:lpstr>
      <vt:lpstr>How probation looks in psc</vt:lpstr>
      <vt:lpstr>Role and responsibilities of officers</vt:lpstr>
      <vt:lpstr>The Numbers </vt:lpstr>
      <vt:lpstr>Conditions of supervision</vt:lpstr>
      <vt:lpstr> SPECIAL CONDITION Problem solving courts</vt:lpstr>
      <vt:lpstr>Psc Program Goals </vt:lpstr>
      <vt:lpstr>Criminal Court  Problem Solving Programs</vt:lpstr>
      <vt:lpstr>Adult Drug Court / opioid COURT </vt:lpstr>
      <vt:lpstr>Mental Health Court </vt:lpstr>
      <vt:lpstr>Understanding a Co-Occurring Disorder &amp; Why it Matters </vt:lpstr>
      <vt:lpstr>Veterans treatment court </vt:lpstr>
      <vt:lpstr>trauma &amp; Post-traumatic stress disorder (ptsd)</vt:lpstr>
      <vt:lpstr>               psc REFERRAL PROCESS   </vt:lpstr>
      <vt:lpstr>               Diversion VS Post plea tracks   </vt:lpstr>
      <vt:lpstr>PowerPoint Presentation</vt:lpstr>
      <vt:lpstr>Officer Identified Challenges to Successful Supervision Completion </vt:lpstr>
      <vt:lpstr>How probation breaks down barriers</vt:lpstr>
      <vt:lpstr>NOT SO SECRET WEAPON </vt:lpstr>
      <vt:lpstr>Being A PSC PARTICIPANT</vt:lpstr>
      <vt:lpstr>Peer support specialist</vt:lpstr>
      <vt:lpstr>Reducing Recidivism Potential for Successful Reentry: Peer Recovery Support Services</vt:lpstr>
      <vt:lpstr>probation</vt:lpstr>
      <vt:lpstr>INCENTIVE(S)</vt:lpstr>
      <vt:lpstr>SANCTIONS</vt:lpstr>
      <vt:lpstr>New Arrest/VOP</vt:lpstr>
      <vt:lpstr>Perspective of a psc graduate</vt:lpstr>
      <vt:lpstr>Mission accomplished</vt:lpstr>
      <vt:lpstr>Questions?</vt:lpstr>
    </vt:vector>
  </TitlesOfParts>
  <Company>OCNJCC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Steele, Kelly</dc:creator>
  <cp:lastModifiedBy>Oliver, Valori</cp:lastModifiedBy>
  <cp:revision>133</cp:revision>
  <cp:lastPrinted>2024-07-23T15:56:21Z</cp:lastPrinted>
  <dcterms:created xsi:type="dcterms:W3CDTF">2013-11-05T20:42:48Z</dcterms:created>
  <dcterms:modified xsi:type="dcterms:W3CDTF">2024-07-23T16:08:33Z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0x010100AB2638C2A816204280A3480A3F352F01</vt:lpwstr>
  </property>
</Properties>
</file>