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0" r:id="rId4"/>
  </p:sldMasterIdLst>
  <p:notesMasterIdLst>
    <p:notesMasterId r:id="rId29"/>
  </p:notesMasterIdLst>
  <p:sldIdLst>
    <p:sldId id="256" r:id="rId5"/>
    <p:sldId id="266" r:id="rId6"/>
    <p:sldId id="274" r:id="rId7"/>
    <p:sldId id="271" r:id="rId8"/>
    <p:sldId id="268" r:id="rId9"/>
    <p:sldId id="295" r:id="rId10"/>
    <p:sldId id="264" r:id="rId11"/>
    <p:sldId id="293" r:id="rId12"/>
    <p:sldId id="290" r:id="rId13"/>
    <p:sldId id="269" r:id="rId14"/>
    <p:sldId id="260" r:id="rId15"/>
    <p:sldId id="289" r:id="rId16"/>
    <p:sldId id="267" r:id="rId17"/>
    <p:sldId id="261" r:id="rId18"/>
    <p:sldId id="287" r:id="rId19"/>
    <p:sldId id="276" r:id="rId20"/>
    <p:sldId id="285" r:id="rId21"/>
    <p:sldId id="257" r:id="rId22"/>
    <p:sldId id="259" r:id="rId23"/>
    <p:sldId id="294" r:id="rId24"/>
    <p:sldId id="273" r:id="rId25"/>
    <p:sldId id="272" r:id="rId26"/>
    <p:sldId id="281" r:id="rId27"/>
    <p:sldId id="288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CD0A6-9EA1-4CA2-8DD5-343B3988F896}" v="42" dt="2024-07-11T14:52:45.043"/>
    <p1510:client id="{6DCEBF0B-1776-485E-BB71-C63262002612}" v="27" dt="2024-07-11T16:17:57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4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A388FD-5876-47D5-A129-43900DFD0829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A1850B-FCF7-45FA-9BE6-5193A15E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0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0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9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9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8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7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1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6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3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25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5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2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3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9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0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8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1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LZeSZFYCNRw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bregel@Seminolesheriff.org" TargetMode="External"/><Relationship Id="rId2" Type="http://schemas.openxmlformats.org/officeDocument/2006/relationships/hyperlink" Target="mailto:svasquez@Seminolesheriff.or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hp.com/resource-center/" TargetMode="External"/><Relationship Id="rId2" Type="http://schemas.openxmlformats.org/officeDocument/2006/relationships/hyperlink" Target="https://positivepsychology.com/emotional-intelligence-exercise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linkedin.com/pulse/twelve-competencies-emotional-intelligence-daniel-goleman" TargetMode="External"/><Relationship Id="rId4" Type="http://schemas.openxmlformats.org/officeDocument/2006/relationships/hyperlink" Target="https://hpsys.com/EI_Resources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7581" y="1086454"/>
            <a:ext cx="9355441" cy="2616199"/>
          </a:xfrm>
        </p:spPr>
        <p:txBody>
          <a:bodyPr>
            <a:normAutofit fontScale="90000"/>
          </a:bodyPr>
          <a:lstStyle/>
          <a:p>
            <a:r>
              <a:rPr lang="en-US" dirty="0"/>
              <a:t>Managing Challenging Human Interactions: the Benefits of Emotional Intelligence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 Sergeant Sam Vasquez</a:t>
            </a:r>
          </a:p>
          <a:p>
            <a:r>
              <a:rPr lang="en-US" dirty="0"/>
              <a:t>and Kathleen Bregel</a:t>
            </a:r>
          </a:p>
          <a:p>
            <a:r>
              <a:rPr lang="en-US" dirty="0"/>
              <a:t>Seminole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13721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8" y="484423"/>
            <a:ext cx="726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Self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9506" y="2099221"/>
            <a:ext cx="9359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To act or not act</a:t>
            </a:r>
          </a:p>
          <a:p>
            <a:pPr marL="342900" indent="-342900">
              <a:buAutoNum type="arabicPeriod"/>
            </a:pPr>
            <a:r>
              <a:rPr lang="en-US" sz="3600" dirty="0"/>
              <a:t> Control your thoughts and reactions</a:t>
            </a:r>
          </a:p>
          <a:p>
            <a:pPr marL="342900" indent="-342900">
              <a:buAutoNum type="arabicPeriod"/>
            </a:pPr>
            <a:r>
              <a:rPr lang="en-US" sz="3600" dirty="0"/>
              <a:t> Protect your Energy at all costs</a:t>
            </a:r>
          </a:p>
          <a:p>
            <a:pPr marL="342900" indent="-342900">
              <a:buAutoNum type="arabicPeriod"/>
            </a:pPr>
            <a:r>
              <a:rPr lang="en-US" sz="3600" dirty="0"/>
              <a:t> Do not sweat the small stuff </a:t>
            </a:r>
          </a:p>
        </p:txBody>
      </p:sp>
    </p:spTree>
    <p:extLst>
      <p:ext uri="{BB962C8B-B14F-4D97-AF65-F5344CB8AC3E}">
        <p14:creationId xmlns:p14="http://schemas.microsoft.com/office/powerpoint/2010/main" val="20614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73506" y="940768"/>
            <a:ext cx="4733365" cy="1226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12916" y="2063396"/>
            <a:ext cx="9567591" cy="331118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Being socially aware means that you accurately pick up on the emotions in other people and understand what is really going on with them.  The net result of </a:t>
            </a:r>
            <a:r>
              <a:rPr lang="en-US" sz="3200" b="1" dirty="0"/>
              <a:t>social awareness</a:t>
            </a:r>
            <a:r>
              <a:rPr lang="en-US" sz="3200" dirty="0"/>
              <a:t> is the ongoing development of </a:t>
            </a:r>
            <a:r>
              <a:rPr lang="en-US" sz="3200" b="1" dirty="0"/>
              <a:t>social</a:t>
            </a:r>
            <a:r>
              <a:rPr lang="en-US" sz="3200" dirty="0"/>
              <a:t> skills.</a:t>
            </a:r>
          </a:p>
        </p:txBody>
      </p:sp>
      <p:pic>
        <p:nvPicPr>
          <p:cNvPr id="7" name="Picture 4" descr="Image result for Social Aware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72" y="583150"/>
            <a:ext cx="8360229" cy="19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5294" y="551535"/>
            <a:ext cx="726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Social Awareness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6284" y="2274838"/>
            <a:ext cx="9359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Listen and observe</a:t>
            </a:r>
          </a:p>
          <a:p>
            <a:pPr marL="342900" indent="-342900">
              <a:buAutoNum type="arabicPeriod"/>
            </a:pPr>
            <a:r>
              <a:rPr lang="en-US" sz="3600" dirty="0"/>
              <a:t> Empathize with others</a:t>
            </a:r>
          </a:p>
          <a:p>
            <a:pPr marL="342900" indent="-342900">
              <a:buAutoNum type="arabicPeriod"/>
            </a:pPr>
            <a:r>
              <a:rPr lang="en-US" sz="3600" dirty="0"/>
              <a:t> Respect different opinions</a:t>
            </a:r>
          </a:p>
          <a:p>
            <a:pPr marL="342900" indent="-342900">
              <a:buAutoNum type="arabicPeriod"/>
            </a:pPr>
            <a:r>
              <a:rPr lang="en-US" sz="3600" dirty="0"/>
              <a:t> Mindful of surroundings</a:t>
            </a:r>
          </a:p>
        </p:txBody>
      </p:sp>
    </p:spTree>
    <p:extLst>
      <p:ext uri="{BB962C8B-B14F-4D97-AF65-F5344CB8AC3E}">
        <p14:creationId xmlns:p14="http://schemas.microsoft.com/office/powerpoint/2010/main" val="19363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272" y="618517"/>
            <a:ext cx="3693458" cy="15961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2422" y="2214694"/>
            <a:ext cx="9565804" cy="342410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Joshua Bell and the Washington Post Subway </a:t>
            </a:r>
            <a:r>
              <a:rPr lang="en-US" dirty="0" err="1"/>
              <a:t>Experiment.flv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06" y="618518"/>
            <a:ext cx="6669741" cy="3682020"/>
          </a:xfrm>
          <a:prstGeom prst="rect">
            <a:avLst/>
          </a:prstGeom>
        </p:spPr>
      </p:pic>
      <p:pic>
        <p:nvPicPr>
          <p:cNvPr id="4" name="LZeSZFYCNR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63906" y="618516"/>
            <a:ext cx="6669741" cy="36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Relationship Management</a:t>
            </a:r>
          </a:p>
        </p:txBody>
      </p:sp>
      <p:pic>
        <p:nvPicPr>
          <p:cNvPr id="8194" name="Picture 2" descr="Image result for relationship managemen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9697" y="2063750"/>
            <a:ext cx="654512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9506" y="551535"/>
            <a:ext cx="9705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Relationship 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9506" y="2350890"/>
            <a:ext cx="103100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Surround yourself with Lions</a:t>
            </a:r>
          </a:p>
          <a:p>
            <a:pPr marL="342900" indent="-342900">
              <a:buAutoNum type="arabicPeriod"/>
            </a:pPr>
            <a:r>
              <a:rPr lang="en-US" sz="3600" dirty="0"/>
              <a:t> Do a spring cleaning of your negative relationships</a:t>
            </a:r>
          </a:p>
          <a:p>
            <a:pPr lvl="1"/>
            <a:r>
              <a:rPr lang="en-US" sz="3600"/>
              <a:t>(Ensure </a:t>
            </a:r>
            <a:r>
              <a:rPr lang="en-US" sz="3600" dirty="0"/>
              <a:t>relationships are not </a:t>
            </a:r>
            <a:r>
              <a:rPr lang="en-US" sz="3600"/>
              <a:t>energy vampires)</a:t>
            </a:r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/>
              <a:t> 	Effectively handle conflict / differences</a:t>
            </a:r>
          </a:p>
          <a:p>
            <a:pPr marL="342900" indent="-342900">
              <a:buFontTx/>
              <a:buAutoNum type="arabicPeriod"/>
            </a:pPr>
            <a:r>
              <a:rPr lang="en-US" sz="3600" dirty="0"/>
              <a:t> Always think win-win</a:t>
            </a:r>
          </a:p>
          <a:p>
            <a:pPr marL="342900" indent="-342900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77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1047404"/>
            <a:ext cx="7662718" cy="42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3656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867" y="472121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dirty="0"/>
              <a:t>Emotional Intelligence 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BAEB-EC4B-512C-0F69-A493DB061C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871" y="2072082"/>
            <a:ext cx="10394707" cy="3747120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Use your self-awareness skills to notice your emotions and understand what is happening. 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Use your self-management skills to express </a:t>
            </a:r>
            <a:r>
              <a:rPr lang="en-US"/>
              <a:t>your emotions </a:t>
            </a:r>
            <a:r>
              <a:rPr lang="en-US" dirty="0"/>
              <a:t>effectively, and act accordingly to benefit the connection. 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Use your social awareness skills to better understand the other person’s needs and feelings. 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If you want a relationship that has staying power and grows over time, and in which your needs and the other person’s needs are satisfied, then relationship management taps into all the EQ skills. </a:t>
            </a:r>
          </a:p>
        </p:txBody>
      </p:sp>
    </p:spTree>
    <p:extLst>
      <p:ext uri="{BB962C8B-B14F-4D97-AF65-F5344CB8AC3E}">
        <p14:creationId xmlns:p14="http://schemas.microsoft.com/office/powerpoint/2010/main" val="96007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motional Intelligence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4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motional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" y="310931"/>
            <a:ext cx="11814100" cy="64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3BCAE-76B5-5D42-B44C-596F4B615C08}"/>
              </a:ext>
            </a:extLst>
          </p:cNvPr>
          <p:cNvSpPr txBox="1"/>
          <p:nvPr/>
        </p:nvSpPr>
        <p:spPr>
          <a:xfrm>
            <a:off x="2554316" y="400772"/>
            <a:ext cx="954878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What is Emotional Intelligence?</a:t>
            </a:r>
          </a:p>
          <a:p>
            <a:r>
              <a:rPr lang="en-US" sz="3500" b="1" dirty="0"/>
              <a:t>Emotional Intelligence (EQ or EI)</a:t>
            </a:r>
            <a:r>
              <a:rPr lang="en-US" sz="3500" dirty="0"/>
              <a:t> is a term created by two researchers – Peter Salovey and John Mayer – and popularized by Daniel Goleman in his 1995 book of the same name.</a:t>
            </a:r>
          </a:p>
          <a:p>
            <a:endParaRPr lang="en-US" sz="3500" dirty="0"/>
          </a:p>
          <a:p>
            <a:r>
              <a:rPr lang="en-US" sz="3500" b="1" dirty="0"/>
              <a:t>We define EI as the ability to:</a:t>
            </a:r>
            <a:endParaRPr lang="en-US" sz="3500" dirty="0"/>
          </a:p>
          <a:p>
            <a:r>
              <a:rPr lang="en-US" sz="3500" dirty="0"/>
              <a:t>Recognize, understand and manage our own emotions (and behaviors)</a:t>
            </a:r>
          </a:p>
          <a:p>
            <a:r>
              <a:rPr lang="en-US" sz="3500" dirty="0"/>
              <a:t>Recognize, understand and influence the emotions of others (to improve relationships)</a:t>
            </a:r>
          </a:p>
          <a:p>
            <a:endParaRPr lang="en-US" dirty="0"/>
          </a:p>
        </p:txBody>
      </p:sp>
      <p:pic>
        <p:nvPicPr>
          <p:cNvPr id="1026" name="Picture 2" descr="https://encrypted-tbn0.gstatic.com/images?q=tbn:ANd9GcSFxIOcadEn_Ktnb4FMefBpO-ZnU9Dg3Ff54tj1zL1fxzDHKy4U5MYRxzRnzg&amp;usqp=C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772"/>
            <a:ext cx="2181225" cy="26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51DzMMg-axL._SX351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6" y="3403599"/>
            <a:ext cx="23145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08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33CFF-43D7-4413-EC59-97BCA44F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94" y="656438"/>
            <a:ext cx="9855077" cy="5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Final Thoughts on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 Emotional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8001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Emotional Intelligence can be learned.</a:t>
            </a:r>
          </a:p>
          <a:p>
            <a:endParaRPr lang="en-US" dirty="0"/>
          </a:p>
          <a:p>
            <a:r>
              <a:rPr lang="en-US" sz="2600" dirty="0"/>
              <a:t>These skills can help you maintain stability within your organization.</a:t>
            </a:r>
          </a:p>
          <a:p>
            <a:pPr marL="114300" indent="0">
              <a:buNone/>
            </a:pPr>
            <a:endParaRPr lang="en-US" sz="2600" dirty="0"/>
          </a:p>
          <a:p>
            <a:r>
              <a:rPr lang="en-US" sz="2600" dirty="0"/>
              <a:t>If the human element is ignored, then nothing else will work as well as it should.</a:t>
            </a:r>
          </a:p>
          <a:p>
            <a:endParaRPr lang="en-US" sz="2600" dirty="0"/>
          </a:p>
          <a:p>
            <a:r>
              <a:rPr lang="en-US" sz="2600" dirty="0"/>
              <a:t>Companies where people work together will have competitive edge, and with the help of emotional intelligence the group will be more productive.</a:t>
            </a:r>
          </a:p>
          <a:p>
            <a:pPr marL="114300" indent="0">
              <a:buNone/>
            </a:pPr>
            <a:endParaRPr lang="en-US" sz="2600" dirty="0"/>
          </a:p>
          <a:p>
            <a:r>
              <a:rPr lang="en-US" sz="2600" dirty="0"/>
              <a:t>You can improve your own EI.</a:t>
            </a:r>
          </a:p>
        </p:txBody>
      </p:sp>
    </p:spTree>
    <p:extLst>
      <p:ext uri="{BB962C8B-B14F-4D97-AF65-F5344CB8AC3E}">
        <p14:creationId xmlns:p14="http://schemas.microsoft.com/office/powerpoint/2010/main" val="613651067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3" y="2151063"/>
            <a:ext cx="8606118" cy="3926261"/>
          </a:xfrm>
        </p:spPr>
      </p:pic>
    </p:spTree>
    <p:extLst>
      <p:ext uri="{BB962C8B-B14F-4D97-AF65-F5344CB8AC3E}">
        <p14:creationId xmlns:p14="http://schemas.microsoft.com/office/powerpoint/2010/main" val="52811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792" y="484464"/>
            <a:ext cx="10018713" cy="5889072"/>
          </a:xfrm>
        </p:spPr>
        <p:txBody>
          <a:bodyPr>
            <a:normAutofit/>
          </a:bodyPr>
          <a:lstStyle/>
          <a:p>
            <a:r>
              <a:rPr lang="en-US" sz="5300" dirty="0"/>
              <a:t>Sam Vasquez </a:t>
            </a:r>
            <a:br>
              <a:rPr lang="en-US" dirty="0"/>
            </a:br>
            <a:r>
              <a:rPr lang="en-US" sz="5300" dirty="0"/>
              <a:t>Cell: 407-402-3574</a:t>
            </a:r>
            <a:br>
              <a:rPr lang="en-US" sz="5300" dirty="0"/>
            </a:br>
            <a:r>
              <a:rPr lang="en-US" sz="5300" dirty="0"/>
              <a:t> </a:t>
            </a:r>
            <a:r>
              <a:rPr lang="en-US" sz="5300" dirty="0">
                <a:hlinkClick r:id="rId2"/>
              </a:rPr>
              <a:t>svasquez@Seminolesheriff.org</a:t>
            </a:r>
            <a:br>
              <a:rPr lang="en-US" sz="5300" dirty="0"/>
            </a:br>
            <a:r>
              <a:rPr lang="en-US" sz="5300" dirty="0"/>
              <a:t>Kathleen Bregel</a:t>
            </a:r>
            <a:br>
              <a:rPr lang="en-US" sz="5300" dirty="0"/>
            </a:br>
            <a:r>
              <a:rPr lang="en-US" sz="5300" dirty="0"/>
              <a:t>Cell: 321-304-7862</a:t>
            </a:r>
            <a:br>
              <a:rPr lang="en-US" sz="5300" dirty="0"/>
            </a:br>
            <a:r>
              <a:rPr lang="en-US" sz="5300" dirty="0">
                <a:hlinkClick r:id="rId3"/>
              </a:rPr>
              <a:t>kbregel@Seminolesheriff.org</a:t>
            </a:r>
            <a:r>
              <a:rPr lang="en-US" sz="5300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41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963" y="1864685"/>
            <a:ext cx="9311505" cy="4427057"/>
          </a:xfrm>
        </p:spPr>
        <p:txBody>
          <a:bodyPr>
            <a:normAutofit/>
          </a:bodyPr>
          <a:lstStyle/>
          <a:p>
            <a:r>
              <a:rPr lang="en-US" sz="2200" dirty="0"/>
              <a:t>PositivePsychology.com</a:t>
            </a:r>
            <a:br>
              <a:rPr lang="en-US" sz="2200" dirty="0"/>
            </a:br>
            <a:r>
              <a:rPr lang="en-US" sz="2200" dirty="0">
                <a:hlinkClick r:id="rId2"/>
              </a:rPr>
              <a:t>https://positivepsychology.com/emotional-intelligence-exercises/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Institute for Health and Human Potential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https://www.ihhp.com/resource-center/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Additional Resources</a:t>
            </a:r>
            <a:br>
              <a:rPr lang="en-US" sz="2200" dirty="0"/>
            </a:br>
            <a:r>
              <a:rPr lang="en-US" sz="2200" dirty="0">
                <a:hlinkClick r:id="rId4"/>
              </a:rPr>
              <a:t>https://hpsys.com/EI_Resources.htm</a:t>
            </a:r>
            <a:br>
              <a:rPr lang="en-US" sz="2200" dirty="0"/>
            </a:br>
            <a:r>
              <a:rPr lang="en-US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https://www.linkedin.com/pulse/twelve-competencies-emotional-intelligence-daniel-goleman</a:t>
            </a:r>
            <a:r>
              <a:rPr lang="en-US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AAAB3-0163-5659-7E80-3431CDFEA2A7}"/>
              </a:ext>
            </a:extLst>
          </p:cNvPr>
          <p:cNvSpPr txBox="1"/>
          <p:nvPr/>
        </p:nvSpPr>
        <p:spPr>
          <a:xfrm>
            <a:off x="2916577" y="390089"/>
            <a:ext cx="7222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38612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Amygdala - </a:t>
            </a:r>
            <a:br>
              <a:rPr lang="en-US" sz="4400" dirty="0"/>
            </a:br>
            <a:r>
              <a:rPr lang="en-US" sz="4400" dirty="0"/>
              <a:t>Emotional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599"/>
            <a:ext cx="5715000" cy="5105401"/>
          </a:xfrm>
        </p:spPr>
        <p:txBody>
          <a:bodyPr>
            <a:normAutofit/>
          </a:bodyPr>
          <a:lstStyle/>
          <a:p>
            <a:r>
              <a:rPr lang="en-US" sz="2800" dirty="0"/>
              <a:t>The Amygdala </a:t>
            </a:r>
          </a:p>
          <a:p>
            <a:pPr lvl="1"/>
            <a:r>
              <a:rPr lang="en-US" sz="2800" dirty="0"/>
              <a:t>is the site where emotions and experiences are stored </a:t>
            </a:r>
          </a:p>
          <a:p>
            <a:pPr lvl="1"/>
            <a:r>
              <a:rPr lang="en-US" sz="2800" dirty="0"/>
              <a:t>plays the central role in the way you emotionally respond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06" y="1752599"/>
            <a:ext cx="4061012" cy="435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7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09" y="0"/>
            <a:ext cx="7109012" cy="3517392"/>
          </a:xfrm>
          <a:prstGeom prst="rect">
            <a:avLst/>
          </a:prstGeom>
        </p:spPr>
      </p:pic>
      <p:pic>
        <p:nvPicPr>
          <p:cNvPr id="2050" name="Picture 2" descr="Emotional Intelligence (E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617259"/>
            <a:ext cx="7721601" cy="32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Q vs EQ: Emotional Intelligence in the Workp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935">
            <a:off x="384176" y="253686"/>
            <a:ext cx="408622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q vs. iq | Emotional intelligence, Emotions, Intelligence  quoti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670">
            <a:off x="320040" y="3022600"/>
            <a:ext cx="37211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1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5519" y="685759"/>
            <a:ext cx="10142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Why EI for Law Enforcement?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3396" y="2225056"/>
            <a:ext cx="9359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Controls the instinct to survive</a:t>
            </a:r>
          </a:p>
          <a:p>
            <a:pPr marL="342900" indent="-342900">
              <a:buAutoNum type="arabicPeriod"/>
            </a:pPr>
            <a:r>
              <a:rPr lang="en-US" sz="3600" dirty="0"/>
              <a:t> Keeps one calm in emergencies</a:t>
            </a:r>
          </a:p>
          <a:p>
            <a:pPr marL="342900" indent="-342900">
              <a:buAutoNum type="arabicPeriod"/>
            </a:pPr>
            <a:r>
              <a:rPr lang="en-US" sz="3600" dirty="0"/>
              <a:t> Aids accurate decisions under stress</a:t>
            </a:r>
          </a:p>
          <a:p>
            <a:pPr marL="342900" indent="-342900">
              <a:buAutoNum type="arabicPeriod"/>
            </a:pPr>
            <a:r>
              <a:rPr lang="en-US" sz="3600" dirty="0"/>
              <a:t> Improves mental and physical health</a:t>
            </a:r>
          </a:p>
          <a:p>
            <a:pPr marL="342900" indent="-342900">
              <a:buAutoNum type="arabicPeriod"/>
            </a:pPr>
            <a:r>
              <a:rPr lang="en-US" sz="3600" dirty="0"/>
              <a:t> Consider EI of those we serve</a:t>
            </a:r>
          </a:p>
        </p:txBody>
      </p:sp>
    </p:spTree>
    <p:extLst>
      <p:ext uri="{BB962C8B-B14F-4D97-AF65-F5344CB8AC3E}">
        <p14:creationId xmlns:p14="http://schemas.microsoft.com/office/powerpoint/2010/main" val="396542581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78" y="439121"/>
            <a:ext cx="10018713" cy="1017165"/>
          </a:xfrm>
        </p:spPr>
        <p:txBody>
          <a:bodyPr>
            <a:normAutofit/>
          </a:bodyPr>
          <a:lstStyle/>
          <a:p>
            <a:r>
              <a:rPr lang="en-US" sz="3600" b="1" dirty="0"/>
              <a:t>The Four Emotional Intelligence Domains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34FD6-CAF3-65C5-D210-F6E984C571D7}"/>
              </a:ext>
            </a:extLst>
          </p:cNvPr>
          <p:cNvSpPr txBox="1"/>
          <p:nvPr/>
        </p:nvSpPr>
        <p:spPr>
          <a:xfrm>
            <a:off x="2693324" y="5528345"/>
            <a:ext cx="7830589" cy="4485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CFF7B6-4486-E8BB-B65C-844A01B33B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93160" y="1702965"/>
            <a:ext cx="4521666" cy="47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544484"/>
            <a:ext cx="10018713" cy="1752599"/>
          </a:xfrm>
        </p:spPr>
        <p:txBody>
          <a:bodyPr>
            <a:normAutofit/>
          </a:bodyPr>
          <a:lstStyle/>
          <a:p>
            <a:r>
              <a:rPr lang="en-US" sz="7200" dirty="0"/>
              <a:t>Self Awareness</a:t>
            </a:r>
          </a:p>
        </p:txBody>
      </p:sp>
      <p:pic>
        <p:nvPicPr>
          <p:cNvPr id="4" name="Picture 2" descr="Image result for self awarenes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3394" y="2063750"/>
            <a:ext cx="469976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5294" y="593480"/>
            <a:ext cx="726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Self Awareness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451" y="2274838"/>
            <a:ext cx="9359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It’s all about Energy</a:t>
            </a:r>
          </a:p>
          <a:p>
            <a:pPr marL="342900" indent="-342900">
              <a:buAutoNum type="arabicPeriod"/>
            </a:pPr>
            <a:r>
              <a:rPr lang="en-US" sz="3600" dirty="0"/>
              <a:t> Honest Reflection</a:t>
            </a:r>
          </a:p>
          <a:p>
            <a:pPr marL="342900" indent="-342900">
              <a:buAutoNum type="arabicPeriod"/>
            </a:pPr>
            <a:r>
              <a:rPr lang="en-US" sz="3600" dirty="0"/>
              <a:t> Willingness to Grow</a:t>
            </a:r>
          </a:p>
          <a:p>
            <a:pPr marL="342900" indent="-342900">
              <a:buAutoNum type="arabicPeriod"/>
            </a:pPr>
            <a:r>
              <a:rPr lang="en-US" sz="3600" dirty="0"/>
              <a:t> What are your triggers</a:t>
            </a:r>
          </a:p>
        </p:txBody>
      </p:sp>
    </p:spTree>
    <p:extLst>
      <p:ext uri="{BB962C8B-B14F-4D97-AF65-F5344CB8AC3E}">
        <p14:creationId xmlns:p14="http://schemas.microsoft.com/office/powerpoint/2010/main" val="18487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Self Management</a:t>
            </a:r>
          </a:p>
        </p:txBody>
      </p:sp>
      <p:pic>
        <p:nvPicPr>
          <p:cNvPr id="5122" name="Picture 2" descr="https://thumbs.dreamstime.com/z/self-management-having-decent-efficient-way-478934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324" y="2178471"/>
            <a:ext cx="7830589" cy="37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234FD6-CAF3-65C5-D210-F6E984C571D7}"/>
              </a:ext>
            </a:extLst>
          </p:cNvPr>
          <p:cNvSpPr txBox="1"/>
          <p:nvPr/>
        </p:nvSpPr>
        <p:spPr>
          <a:xfrm>
            <a:off x="2693324" y="5528345"/>
            <a:ext cx="7830589" cy="4485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9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7312f6-cf59-4016-854c-83594545e78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103F4DBC8E84CACFD447C05CD6AB5" ma:contentTypeVersion="12" ma:contentTypeDescription="Create a new document." ma:contentTypeScope="" ma:versionID="1abb89dd79efa2f5d4416210c3b1b293">
  <xsd:schema xmlns:xsd="http://www.w3.org/2001/XMLSchema" xmlns:xs="http://www.w3.org/2001/XMLSchema" xmlns:p="http://schemas.microsoft.com/office/2006/metadata/properties" xmlns:ns3="027312f6-cf59-4016-854c-83594545e786" xmlns:ns4="7833277d-95ed-49a8-b549-fab2c5c3f74e" targetNamespace="http://schemas.microsoft.com/office/2006/metadata/properties" ma:root="true" ma:fieldsID="0d7b6127d2d4821e2a6b6cb3bc9413b6" ns3:_="" ns4:_="">
    <xsd:import namespace="027312f6-cf59-4016-854c-83594545e786"/>
    <xsd:import namespace="7833277d-95ed-49a8-b549-fab2c5c3f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312f6-cf59-4016-854c-83594545e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3277d-95ed-49a8-b549-fab2c5c3f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164DF1-AECA-4DB1-8238-DF148CDA8A8E}">
  <ds:schemaRefs>
    <ds:schemaRef ds:uri="027312f6-cf59-4016-854c-83594545e786"/>
    <ds:schemaRef ds:uri="http://schemas.microsoft.com/office/2006/documentManagement/types"/>
    <ds:schemaRef ds:uri="7833277d-95ed-49a8-b549-fab2c5c3f74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5718A39-7516-4DA2-B398-3EEAE0141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312f6-cf59-4016-854c-83594545e786"/>
    <ds:schemaRef ds:uri="7833277d-95ed-49a8-b549-fab2c5c3f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7BD49D-63FE-45B1-9F12-F40117673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1894</TotalTime>
  <Words>571</Words>
  <Application>Microsoft Office PowerPoint</Application>
  <PresentationFormat>Widescreen</PresentationFormat>
  <Paragraphs>72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Parallax</vt:lpstr>
      <vt:lpstr>Managing Challenging Human Interactions: the Benefits of Emotional Intelligence </vt:lpstr>
      <vt:lpstr>PowerPoint Presentation</vt:lpstr>
      <vt:lpstr>Amygdala -  Emotional Memory Bank</vt:lpstr>
      <vt:lpstr>PowerPoint Presentation</vt:lpstr>
      <vt:lpstr>PowerPoint Presentation</vt:lpstr>
      <vt:lpstr>The Four Emotional Intelligence Domains</vt:lpstr>
      <vt:lpstr>Self Awareness</vt:lpstr>
      <vt:lpstr>PowerPoint Presentation</vt:lpstr>
      <vt:lpstr>Self Management</vt:lpstr>
      <vt:lpstr>PowerPoint Presentation</vt:lpstr>
      <vt:lpstr>PowerPoint Presentation</vt:lpstr>
      <vt:lpstr>PowerPoint Presentation</vt:lpstr>
      <vt:lpstr>PowerPoint Presentation</vt:lpstr>
      <vt:lpstr>Relationship Management</vt:lpstr>
      <vt:lpstr>PowerPoint Presentation</vt:lpstr>
      <vt:lpstr>PowerPoint Presentation</vt:lpstr>
      <vt:lpstr>Emotional Intelligence  Summary </vt:lpstr>
      <vt:lpstr>PowerPoint Presentation</vt:lpstr>
      <vt:lpstr>PowerPoint Presentation</vt:lpstr>
      <vt:lpstr>PowerPoint Presentation</vt:lpstr>
      <vt:lpstr>Final Thoughts on  Emotional Intelligence </vt:lpstr>
      <vt:lpstr>Questions/Comments </vt:lpstr>
      <vt:lpstr>Sam Vasquez  Cell: 407-402-3574  svasquez@Seminolesheriff.org Kathleen Bregel Cell: 321-304-7862 kbregel@Seminolesheriff.org  </vt:lpstr>
      <vt:lpstr>PositivePsychology.com https://positivepsychology.com/emotional-intelligence-exercises/  Institute for Health and Human Potential https://www.ihhp.com/resource-center/  Additional Resources https://hpsys.com/EI_Resources.htm https://www.linkedin.com/pulse/twelve-competencies-emotional-intelligence-daniel-goleman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Vasquez, Samuel H</dc:creator>
  <cp:lastModifiedBy>Zucker, Mgr. Lisa</cp:lastModifiedBy>
  <cp:revision>35</cp:revision>
  <cp:lastPrinted>2024-05-09T18:32:09Z</cp:lastPrinted>
  <dcterms:created xsi:type="dcterms:W3CDTF">2018-08-10T05:42:09Z</dcterms:created>
  <dcterms:modified xsi:type="dcterms:W3CDTF">2024-07-22T16:44:08Z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0x0101003AB103F4DBC8E84CACFD447C05CD6AB5</vt:lpwstr>
  </property>
</Properties>
</file>