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586" r:id="rId2"/>
    <p:sldId id="260" r:id="rId3"/>
    <p:sldId id="875" r:id="rId4"/>
    <p:sldId id="567" r:id="rId5"/>
    <p:sldId id="303" r:id="rId6"/>
    <p:sldId id="306" r:id="rId7"/>
    <p:sldId id="579" r:id="rId8"/>
    <p:sldId id="876" r:id="rId9"/>
    <p:sldId id="602" r:id="rId10"/>
    <p:sldId id="851" r:id="rId11"/>
    <p:sldId id="603" r:id="rId12"/>
    <p:sldId id="307" r:id="rId13"/>
    <p:sldId id="270" r:id="rId14"/>
    <p:sldId id="877" r:id="rId15"/>
    <p:sldId id="604" r:id="rId16"/>
    <p:sldId id="854" r:id="rId17"/>
    <p:sldId id="855" r:id="rId18"/>
    <p:sldId id="853" r:id="rId19"/>
    <p:sldId id="856" r:id="rId20"/>
    <p:sldId id="858" r:id="rId21"/>
    <p:sldId id="311" r:id="rId22"/>
    <p:sldId id="861" r:id="rId23"/>
    <p:sldId id="904" r:id="rId24"/>
    <p:sldId id="572" r:id="rId25"/>
    <p:sldId id="862" r:id="rId26"/>
    <p:sldId id="863" r:id="rId27"/>
    <p:sldId id="864" r:id="rId28"/>
    <p:sldId id="865" r:id="rId29"/>
    <p:sldId id="867" r:id="rId30"/>
    <p:sldId id="868" r:id="rId31"/>
    <p:sldId id="580" r:id="rId32"/>
    <p:sldId id="299" r:id="rId33"/>
    <p:sldId id="298" r:id="rId34"/>
    <p:sldId id="880" r:id="rId35"/>
    <p:sldId id="879" r:id="rId36"/>
    <p:sldId id="895" r:id="rId37"/>
    <p:sldId id="899" r:id="rId38"/>
    <p:sldId id="890" r:id="rId39"/>
    <p:sldId id="891" r:id="rId40"/>
    <p:sldId id="591" r:id="rId41"/>
    <p:sldId id="893" r:id="rId42"/>
    <p:sldId id="900" r:id="rId43"/>
    <p:sldId id="903" r:id="rId44"/>
    <p:sldId id="892" r:id="rId45"/>
    <p:sldId id="301"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F2F2F2"/>
    <a:srgbClr val="DDE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5399" autoAdjust="0"/>
  </p:normalViewPr>
  <p:slideViewPr>
    <p:cSldViewPr snapToGrid="0">
      <p:cViewPr varScale="1">
        <p:scale>
          <a:sx n="75" d="100"/>
          <a:sy n="7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53E84-AFEE-4ABC-81A0-06F9F8B85202}" type="doc">
      <dgm:prSet loTypeId="urn:microsoft.com/office/officeart/2005/8/layout/bProcess4" loCatId="process" qsTypeId="urn:microsoft.com/office/officeart/2005/8/quickstyle/3d3" qsCatId="3D" csTypeId="urn:microsoft.com/office/officeart/2005/8/colors/accent0_3" csCatId="mainScheme" phldr="1"/>
      <dgm:spPr/>
      <dgm:t>
        <a:bodyPr/>
        <a:lstStyle/>
        <a:p>
          <a:endParaRPr lang="en-US"/>
        </a:p>
      </dgm:t>
    </dgm:pt>
    <dgm:pt modelId="{060D29CD-8F81-4D04-B2B4-638AD9DC88F0}">
      <dgm:prSet phldrT="[Text]"/>
      <dgm:spPr/>
      <dgm:t>
        <a:bodyPr/>
        <a:lstStyle/>
        <a:p>
          <a:r>
            <a:rPr lang="en-US" dirty="0"/>
            <a:t>Transfer Request</a:t>
          </a:r>
        </a:p>
      </dgm:t>
    </dgm:pt>
    <dgm:pt modelId="{563B65B6-F0F8-4FDA-96CE-9E44B690810B}" type="parTrans" cxnId="{58357147-4CC2-4840-B50F-A23378BBFA66}">
      <dgm:prSet/>
      <dgm:spPr/>
      <dgm:t>
        <a:bodyPr/>
        <a:lstStyle/>
        <a:p>
          <a:endParaRPr lang="en-US"/>
        </a:p>
      </dgm:t>
    </dgm:pt>
    <dgm:pt modelId="{81F285A8-CDFE-4B99-A221-C5812C2A7822}" type="sibTrans" cxnId="{58357147-4CC2-4840-B50F-A23378BBFA66}">
      <dgm:prSet/>
      <dgm:spPr/>
      <dgm:t>
        <a:bodyPr/>
        <a:lstStyle/>
        <a:p>
          <a:endParaRPr lang="en-US"/>
        </a:p>
      </dgm:t>
    </dgm:pt>
    <dgm:pt modelId="{880828B7-407B-45B4-8ADF-738C2ECCCA59}">
      <dgm:prSet phldrT="[Text]"/>
      <dgm:spPr/>
      <dgm:t>
        <a:bodyPr/>
        <a:lstStyle/>
        <a:p>
          <a:r>
            <a:rPr lang="en-US" dirty="0"/>
            <a:t>Notice of Arrival</a:t>
          </a:r>
        </a:p>
      </dgm:t>
    </dgm:pt>
    <dgm:pt modelId="{D7024252-3D41-477B-887E-991D56BBC752}" type="parTrans" cxnId="{24AC6A1D-FD93-42D0-8EE2-1BCFB1341EAB}">
      <dgm:prSet/>
      <dgm:spPr/>
      <dgm:t>
        <a:bodyPr/>
        <a:lstStyle/>
        <a:p>
          <a:endParaRPr lang="en-US"/>
        </a:p>
      </dgm:t>
    </dgm:pt>
    <dgm:pt modelId="{85CFAA8B-BBA8-4044-88D8-F7445BA103C9}" type="sibTrans" cxnId="{24AC6A1D-FD93-42D0-8EE2-1BCFB1341EAB}">
      <dgm:prSet/>
      <dgm:spPr/>
      <dgm:t>
        <a:bodyPr/>
        <a:lstStyle/>
        <a:p>
          <a:endParaRPr lang="en-US"/>
        </a:p>
      </dgm:t>
    </dgm:pt>
    <dgm:pt modelId="{75D628FA-BDC7-4B48-A204-4AA36D56CEA5}">
      <dgm:prSet phldrT="[Text]"/>
      <dgm:spPr/>
      <dgm:t>
        <a:bodyPr/>
        <a:lstStyle/>
        <a:p>
          <a:r>
            <a:rPr lang="en-US" dirty="0"/>
            <a:t>Supervision in the Receiving state</a:t>
          </a:r>
        </a:p>
      </dgm:t>
    </dgm:pt>
    <dgm:pt modelId="{04B6D1DF-57A1-40AD-A08D-153B56E39AB5}" type="parTrans" cxnId="{730FC400-9177-4CBD-9A27-BEB13C92256A}">
      <dgm:prSet/>
      <dgm:spPr/>
      <dgm:t>
        <a:bodyPr/>
        <a:lstStyle/>
        <a:p>
          <a:endParaRPr lang="en-US"/>
        </a:p>
      </dgm:t>
    </dgm:pt>
    <dgm:pt modelId="{A471FF59-A42C-4EFB-8160-9CF1E8CA2047}" type="sibTrans" cxnId="{730FC400-9177-4CBD-9A27-BEB13C92256A}">
      <dgm:prSet/>
      <dgm:spPr/>
      <dgm:t>
        <a:bodyPr/>
        <a:lstStyle/>
        <a:p>
          <a:endParaRPr lang="en-US"/>
        </a:p>
      </dgm:t>
    </dgm:pt>
    <dgm:pt modelId="{047B457D-4A91-498D-81A6-8F63598FC6FD}">
      <dgm:prSet phldrT="[Text]"/>
      <dgm:spPr/>
      <dgm:t>
        <a:bodyPr/>
        <a:lstStyle/>
        <a:p>
          <a:r>
            <a:rPr lang="en-US" dirty="0"/>
            <a:t>Case Closure</a:t>
          </a:r>
        </a:p>
      </dgm:t>
    </dgm:pt>
    <dgm:pt modelId="{13D81279-D510-4CC3-B529-16019DE450E4}" type="parTrans" cxnId="{E560AA46-5F8F-45DC-80F2-7A55BC995AF5}">
      <dgm:prSet/>
      <dgm:spPr/>
      <dgm:t>
        <a:bodyPr/>
        <a:lstStyle/>
        <a:p>
          <a:endParaRPr lang="en-US"/>
        </a:p>
      </dgm:t>
    </dgm:pt>
    <dgm:pt modelId="{636C5B1B-2699-42B0-889D-E08D414C540F}" type="sibTrans" cxnId="{E560AA46-5F8F-45DC-80F2-7A55BC995AF5}">
      <dgm:prSet/>
      <dgm:spPr/>
      <dgm:t>
        <a:bodyPr/>
        <a:lstStyle/>
        <a:p>
          <a:endParaRPr lang="en-US"/>
        </a:p>
      </dgm:t>
    </dgm:pt>
    <dgm:pt modelId="{973AF30F-0EA3-47C0-8A43-86862AFF8532}">
      <dgm:prSet phldrT="[Text]"/>
      <dgm:spPr/>
      <dgm:t>
        <a:bodyPr/>
        <a:lstStyle/>
        <a:p>
          <a:r>
            <a:rPr lang="en-US" dirty="0"/>
            <a:t>Notice of Departure</a:t>
          </a:r>
        </a:p>
      </dgm:t>
    </dgm:pt>
    <dgm:pt modelId="{06755B38-FDAD-4284-A384-9592FC6C22E3}" type="sibTrans" cxnId="{4E47CBE7-559E-4A2C-A380-16612ECB4601}">
      <dgm:prSet/>
      <dgm:spPr/>
      <dgm:t>
        <a:bodyPr/>
        <a:lstStyle/>
        <a:p>
          <a:endParaRPr lang="en-US"/>
        </a:p>
      </dgm:t>
    </dgm:pt>
    <dgm:pt modelId="{C37F3555-9C8B-4A22-8B94-D25C1E51B0F2}" type="parTrans" cxnId="{4E47CBE7-559E-4A2C-A380-16612ECB4601}">
      <dgm:prSet/>
      <dgm:spPr/>
      <dgm:t>
        <a:bodyPr/>
        <a:lstStyle/>
        <a:p>
          <a:endParaRPr lang="en-US"/>
        </a:p>
      </dgm:t>
    </dgm:pt>
    <dgm:pt modelId="{2EE7C79C-E51F-4904-8B2F-D1FD47767121}">
      <dgm:prSet phldrT="[Text]"/>
      <dgm:spPr/>
      <dgm:t>
        <a:bodyPr/>
        <a:lstStyle/>
        <a:p>
          <a:r>
            <a:rPr lang="en-US" dirty="0"/>
            <a:t>Transfer Reply</a:t>
          </a:r>
        </a:p>
      </dgm:t>
    </dgm:pt>
    <dgm:pt modelId="{13DCFB54-7816-4ADD-B6B5-24253990CC46}" type="sibTrans" cxnId="{CFDAD405-94C2-4DBB-8094-AEE6635B6AB2}">
      <dgm:prSet/>
      <dgm:spPr/>
      <dgm:t>
        <a:bodyPr/>
        <a:lstStyle/>
        <a:p>
          <a:endParaRPr lang="en-US"/>
        </a:p>
      </dgm:t>
    </dgm:pt>
    <dgm:pt modelId="{64F351ED-EA55-4EFC-AED7-CB867193506E}" type="parTrans" cxnId="{CFDAD405-94C2-4DBB-8094-AEE6635B6AB2}">
      <dgm:prSet/>
      <dgm:spPr/>
      <dgm:t>
        <a:bodyPr/>
        <a:lstStyle/>
        <a:p>
          <a:endParaRPr lang="en-US"/>
        </a:p>
      </dgm:t>
    </dgm:pt>
    <dgm:pt modelId="{C7D7786E-47A3-4D74-9DDC-3803AEA1C3B3}" type="pres">
      <dgm:prSet presAssocID="{F0353E84-AFEE-4ABC-81A0-06F9F8B85202}" presName="Name0" presStyleCnt="0">
        <dgm:presLayoutVars>
          <dgm:dir/>
          <dgm:resizeHandles/>
        </dgm:presLayoutVars>
      </dgm:prSet>
      <dgm:spPr/>
    </dgm:pt>
    <dgm:pt modelId="{8D4DD333-9792-4A6C-A553-75E619AFC566}" type="pres">
      <dgm:prSet presAssocID="{060D29CD-8F81-4D04-B2B4-638AD9DC88F0}" presName="compNode" presStyleCnt="0"/>
      <dgm:spPr/>
    </dgm:pt>
    <dgm:pt modelId="{E9269E62-0E3D-4D66-B44C-04C0858CD6B8}" type="pres">
      <dgm:prSet presAssocID="{060D29CD-8F81-4D04-B2B4-638AD9DC88F0}" presName="dummyConnPt" presStyleCnt="0"/>
      <dgm:spPr/>
    </dgm:pt>
    <dgm:pt modelId="{98DB4E20-1FF7-40B8-BB2E-F38FEA96BC48}" type="pres">
      <dgm:prSet presAssocID="{060D29CD-8F81-4D04-B2B4-638AD9DC88F0}" presName="node" presStyleLbl="node1" presStyleIdx="0" presStyleCnt="6" custScaleX="126419" custScaleY="174571" custLinFactX="-96477" custLinFactNeighborX="-100000" custLinFactNeighborY="2580">
        <dgm:presLayoutVars>
          <dgm:bulletEnabled val="1"/>
        </dgm:presLayoutVars>
      </dgm:prSet>
      <dgm:spPr/>
    </dgm:pt>
    <dgm:pt modelId="{BE4028C7-6345-4F7C-8DA6-7B8B5C415262}" type="pres">
      <dgm:prSet presAssocID="{81F285A8-CDFE-4B99-A221-C5812C2A7822}" presName="sibTrans" presStyleLbl="bgSibTrans2D1" presStyleIdx="0" presStyleCnt="5"/>
      <dgm:spPr/>
    </dgm:pt>
    <dgm:pt modelId="{E5AD47EC-11F6-418F-A0D0-5CA2BEAD0FD3}" type="pres">
      <dgm:prSet presAssocID="{2EE7C79C-E51F-4904-8B2F-D1FD47767121}" presName="compNode" presStyleCnt="0"/>
      <dgm:spPr/>
    </dgm:pt>
    <dgm:pt modelId="{136A603B-B5DA-4CD0-B688-87ED2890C878}" type="pres">
      <dgm:prSet presAssocID="{2EE7C79C-E51F-4904-8B2F-D1FD47767121}" presName="dummyConnPt" presStyleCnt="0"/>
      <dgm:spPr/>
    </dgm:pt>
    <dgm:pt modelId="{3D78F4A2-4F40-413C-851A-104C57B34E2A}" type="pres">
      <dgm:prSet presAssocID="{2EE7C79C-E51F-4904-8B2F-D1FD47767121}" presName="node" presStyleLbl="node1" presStyleIdx="1" presStyleCnt="6" custLinFactNeighborX="-71554" custLinFactNeighborY="36694">
        <dgm:presLayoutVars>
          <dgm:bulletEnabled val="1"/>
        </dgm:presLayoutVars>
      </dgm:prSet>
      <dgm:spPr/>
    </dgm:pt>
    <dgm:pt modelId="{CE7989F5-6720-4DB6-8F8E-71095C30C17F}" type="pres">
      <dgm:prSet presAssocID="{13DCFB54-7816-4ADD-B6B5-24253990CC46}" presName="sibTrans" presStyleLbl="bgSibTrans2D1" presStyleIdx="1" presStyleCnt="5"/>
      <dgm:spPr/>
    </dgm:pt>
    <dgm:pt modelId="{5A9448CE-9A8D-4CFE-A1E1-6A3D364E36F1}" type="pres">
      <dgm:prSet presAssocID="{973AF30F-0EA3-47C0-8A43-86862AFF8532}" presName="compNode" presStyleCnt="0"/>
      <dgm:spPr/>
    </dgm:pt>
    <dgm:pt modelId="{98B8E607-05DD-4CDC-892A-117FDBF14FE8}" type="pres">
      <dgm:prSet presAssocID="{973AF30F-0EA3-47C0-8A43-86862AFF8532}" presName="dummyConnPt" presStyleCnt="0"/>
      <dgm:spPr/>
    </dgm:pt>
    <dgm:pt modelId="{466D1D22-9782-4C23-A3CD-FD6A97F5D814}" type="pres">
      <dgm:prSet presAssocID="{973AF30F-0EA3-47C0-8A43-86862AFF8532}" presName="node" presStyleLbl="node1" presStyleIdx="2" presStyleCnt="6" custLinFactNeighborX="37484" custLinFactNeighborY="2795">
        <dgm:presLayoutVars>
          <dgm:bulletEnabled val="1"/>
        </dgm:presLayoutVars>
      </dgm:prSet>
      <dgm:spPr/>
    </dgm:pt>
    <dgm:pt modelId="{9507DBED-7851-4958-8A08-2BE17763E402}" type="pres">
      <dgm:prSet presAssocID="{06755B38-FDAD-4284-A384-9592FC6C22E3}" presName="sibTrans" presStyleLbl="bgSibTrans2D1" presStyleIdx="2" presStyleCnt="5"/>
      <dgm:spPr/>
    </dgm:pt>
    <dgm:pt modelId="{D42403D1-3181-4827-8B0C-0121790C4DDB}" type="pres">
      <dgm:prSet presAssocID="{880828B7-407B-45B4-8ADF-738C2ECCCA59}" presName="compNode" presStyleCnt="0"/>
      <dgm:spPr/>
    </dgm:pt>
    <dgm:pt modelId="{559D4146-585A-4F6C-BC54-A5EA8F3AF5D0}" type="pres">
      <dgm:prSet presAssocID="{880828B7-407B-45B4-8ADF-738C2ECCCA59}" presName="dummyConnPt" presStyleCnt="0"/>
      <dgm:spPr/>
    </dgm:pt>
    <dgm:pt modelId="{E4A8DFDC-DA01-4B79-B159-E13D1AC2AAC0}" type="pres">
      <dgm:prSet presAssocID="{880828B7-407B-45B4-8ADF-738C2ECCCA59}" presName="node" presStyleLbl="node1" presStyleIdx="3" presStyleCnt="6" custScaleX="103231" custScaleY="100000" custLinFactNeighborX="5463" custLinFactNeighborY="11402">
        <dgm:presLayoutVars>
          <dgm:bulletEnabled val="1"/>
        </dgm:presLayoutVars>
      </dgm:prSet>
      <dgm:spPr/>
    </dgm:pt>
    <dgm:pt modelId="{76618B93-F7F9-428B-BE86-A5497683B8FB}" type="pres">
      <dgm:prSet presAssocID="{85CFAA8B-BBA8-4044-88D8-F7445BA103C9}" presName="sibTrans" presStyleLbl="bgSibTrans2D1" presStyleIdx="3" presStyleCnt="5"/>
      <dgm:spPr/>
    </dgm:pt>
    <dgm:pt modelId="{107C97C9-CDC3-4EBF-9777-AFDEAF557D5E}" type="pres">
      <dgm:prSet presAssocID="{75D628FA-BDC7-4B48-A204-4AA36D56CEA5}" presName="compNode" presStyleCnt="0"/>
      <dgm:spPr/>
    </dgm:pt>
    <dgm:pt modelId="{BD3609AE-59F1-42AA-BD4C-7D769266C854}" type="pres">
      <dgm:prSet presAssocID="{75D628FA-BDC7-4B48-A204-4AA36D56CEA5}" presName="dummyConnPt" presStyleCnt="0"/>
      <dgm:spPr/>
    </dgm:pt>
    <dgm:pt modelId="{528FB912-2BDB-4920-8B42-FFC98086C405}" type="pres">
      <dgm:prSet presAssocID="{75D628FA-BDC7-4B48-A204-4AA36D56CEA5}" presName="node" presStyleLbl="node1" presStyleIdx="4" presStyleCnt="6" custScaleX="139045" custScaleY="187741" custLinFactX="42462" custLinFactNeighborX="100000" custLinFactNeighborY="37138">
        <dgm:presLayoutVars>
          <dgm:bulletEnabled val="1"/>
        </dgm:presLayoutVars>
      </dgm:prSet>
      <dgm:spPr/>
    </dgm:pt>
    <dgm:pt modelId="{2F380521-EFF9-4547-8833-793444D1C354}" type="pres">
      <dgm:prSet presAssocID="{A471FF59-A42C-4EFB-8160-9CF1E8CA2047}" presName="sibTrans" presStyleLbl="bgSibTrans2D1" presStyleIdx="4" presStyleCnt="5"/>
      <dgm:spPr/>
    </dgm:pt>
    <dgm:pt modelId="{0E2F707F-C1B8-4599-93A6-A1C6DD9DDB21}" type="pres">
      <dgm:prSet presAssocID="{047B457D-4A91-498D-81A6-8F63598FC6FD}" presName="compNode" presStyleCnt="0"/>
      <dgm:spPr/>
    </dgm:pt>
    <dgm:pt modelId="{B1792E83-BA86-4592-8EDB-263CEAC2FDB9}" type="pres">
      <dgm:prSet presAssocID="{047B457D-4A91-498D-81A6-8F63598FC6FD}" presName="dummyConnPt" presStyleCnt="0"/>
      <dgm:spPr/>
    </dgm:pt>
    <dgm:pt modelId="{97F14FB5-632E-458A-A0F3-DD080FE5D136}" type="pres">
      <dgm:prSet presAssocID="{047B457D-4A91-498D-81A6-8F63598FC6FD}" presName="node" presStyleLbl="node1" presStyleIdx="5" presStyleCnt="6" custLinFactX="86735" custLinFactNeighborX="100000" custLinFactNeighborY="21462">
        <dgm:presLayoutVars>
          <dgm:bulletEnabled val="1"/>
        </dgm:presLayoutVars>
      </dgm:prSet>
      <dgm:spPr/>
    </dgm:pt>
  </dgm:ptLst>
  <dgm:cxnLst>
    <dgm:cxn modelId="{730FC400-9177-4CBD-9A27-BEB13C92256A}" srcId="{F0353E84-AFEE-4ABC-81A0-06F9F8B85202}" destId="{75D628FA-BDC7-4B48-A204-4AA36D56CEA5}" srcOrd="4" destOrd="0" parTransId="{04B6D1DF-57A1-40AD-A08D-153B56E39AB5}" sibTransId="{A471FF59-A42C-4EFB-8160-9CF1E8CA2047}"/>
    <dgm:cxn modelId="{CFDAD405-94C2-4DBB-8094-AEE6635B6AB2}" srcId="{F0353E84-AFEE-4ABC-81A0-06F9F8B85202}" destId="{2EE7C79C-E51F-4904-8B2F-D1FD47767121}" srcOrd="1" destOrd="0" parTransId="{64F351ED-EA55-4EFC-AED7-CB867193506E}" sibTransId="{13DCFB54-7816-4ADD-B6B5-24253990CC46}"/>
    <dgm:cxn modelId="{749F3C1A-70B7-4B4B-8D0C-B161C4CED1AB}" type="presOf" srcId="{75D628FA-BDC7-4B48-A204-4AA36D56CEA5}" destId="{528FB912-2BDB-4920-8B42-FFC98086C405}" srcOrd="0" destOrd="0" presId="urn:microsoft.com/office/officeart/2005/8/layout/bProcess4"/>
    <dgm:cxn modelId="{24AC6A1D-FD93-42D0-8EE2-1BCFB1341EAB}" srcId="{F0353E84-AFEE-4ABC-81A0-06F9F8B85202}" destId="{880828B7-407B-45B4-8ADF-738C2ECCCA59}" srcOrd="3" destOrd="0" parTransId="{D7024252-3D41-477B-887E-991D56BBC752}" sibTransId="{85CFAA8B-BBA8-4044-88D8-F7445BA103C9}"/>
    <dgm:cxn modelId="{0BC3A532-E3FF-4C37-8A31-820582D9DBF4}" type="presOf" srcId="{F0353E84-AFEE-4ABC-81A0-06F9F8B85202}" destId="{C7D7786E-47A3-4D74-9DDC-3803AEA1C3B3}" srcOrd="0" destOrd="0" presId="urn:microsoft.com/office/officeart/2005/8/layout/bProcess4"/>
    <dgm:cxn modelId="{6A039535-7FD8-4DE4-BEF1-83E562494AD3}" type="presOf" srcId="{06755B38-FDAD-4284-A384-9592FC6C22E3}" destId="{9507DBED-7851-4958-8A08-2BE17763E402}" srcOrd="0" destOrd="0" presId="urn:microsoft.com/office/officeart/2005/8/layout/bProcess4"/>
    <dgm:cxn modelId="{8740AC45-7BCA-4153-9174-BD2688E11AA0}" type="presOf" srcId="{13DCFB54-7816-4ADD-B6B5-24253990CC46}" destId="{CE7989F5-6720-4DB6-8F8E-71095C30C17F}" srcOrd="0" destOrd="0" presId="urn:microsoft.com/office/officeart/2005/8/layout/bProcess4"/>
    <dgm:cxn modelId="{E560AA46-5F8F-45DC-80F2-7A55BC995AF5}" srcId="{F0353E84-AFEE-4ABC-81A0-06F9F8B85202}" destId="{047B457D-4A91-498D-81A6-8F63598FC6FD}" srcOrd="5" destOrd="0" parTransId="{13D81279-D510-4CC3-B529-16019DE450E4}" sibTransId="{636C5B1B-2699-42B0-889D-E08D414C540F}"/>
    <dgm:cxn modelId="{58357147-4CC2-4840-B50F-A23378BBFA66}" srcId="{F0353E84-AFEE-4ABC-81A0-06F9F8B85202}" destId="{060D29CD-8F81-4D04-B2B4-638AD9DC88F0}" srcOrd="0" destOrd="0" parTransId="{563B65B6-F0F8-4FDA-96CE-9E44B690810B}" sibTransId="{81F285A8-CDFE-4B99-A221-C5812C2A7822}"/>
    <dgm:cxn modelId="{6C44E24A-6089-4938-92C5-79641B947991}" type="presOf" srcId="{A471FF59-A42C-4EFB-8160-9CF1E8CA2047}" destId="{2F380521-EFF9-4547-8833-793444D1C354}" srcOrd="0" destOrd="0" presId="urn:microsoft.com/office/officeart/2005/8/layout/bProcess4"/>
    <dgm:cxn modelId="{DD37D14E-B4E4-46F0-9065-BC0163251F83}" type="presOf" srcId="{81F285A8-CDFE-4B99-A221-C5812C2A7822}" destId="{BE4028C7-6345-4F7C-8DA6-7B8B5C415262}" srcOrd="0" destOrd="0" presId="urn:microsoft.com/office/officeart/2005/8/layout/bProcess4"/>
    <dgm:cxn modelId="{44308C50-1195-46EA-8092-C332A65F4CB9}" type="presOf" srcId="{2EE7C79C-E51F-4904-8B2F-D1FD47767121}" destId="{3D78F4A2-4F40-413C-851A-104C57B34E2A}" srcOrd="0" destOrd="0" presId="urn:microsoft.com/office/officeart/2005/8/layout/bProcess4"/>
    <dgm:cxn modelId="{E5305557-A1FF-4788-80AF-2986174D9EB9}" type="presOf" srcId="{880828B7-407B-45B4-8ADF-738C2ECCCA59}" destId="{E4A8DFDC-DA01-4B79-B159-E13D1AC2AAC0}" srcOrd="0" destOrd="0" presId="urn:microsoft.com/office/officeart/2005/8/layout/bProcess4"/>
    <dgm:cxn modelId="{489CCF9B-7EBB-4CC2-BB20-5DA26049BBD9}" type="presOf" srcId="{047B457D-4A91-498D-81A6-8F63598FC6FD}" destId="{97F14FB5-632E-458A-A0F3-DD080FE5D136}" srcOrd="0" destOrd="0" presId="urn:microsoft.com/office/officeart/2005/8/layout/bProcess4"/>
    <dgm:cxn modelId="{C1520CDE-DECF-4206-A512-F6762780D597}" type="presOf" srcId="{060D29CD-8F81-4D04-B2B4-638AD9DC88F0}" destId="{98DB4E20-1FF7-40B8-BB2E-F38FEA96BC48}" srcOrd="0" destOrd="0" presId="urn:microsoft.com/office/officeart/2005/8/layout/bProcess4"/>
    <dgm:cxn modelId="{4E47CBE7-559E-4A2C-A380-16612ECB4601}" srcId="{F0353E84-AFEE-4ABC-81A0-06F9F8B85202}" destId="{973AF30F-0EA3-47C0-8A43-86862AFF8532}" srcOrd="2" destOrd="0" parTransId="{C37F3555-9C8B-4A22-8B94-D25C1E51B0F2}" sibTransId="{06755B38-FDAD-4284-A384-9592FC6C22E3}"/>
    <dgm:cxn modelId="{742D14EF-15C8-4D71-810D-72E119932BE0}" type="presOf" srcId="{85CFAA8B-BBA8-4044-88D8-F7445BA103C9}" destId="{76618B93-F7F9-428B-BE86-A5497683B8FB}" srcOrd="0" destOrd="0" presId="urn:microsoft.com/office/officeart/2005/8/layout/bProcess4"/>
    <dgm:cxn modelId="{8132D5FD-F76A-41C5-A68D-531938033847}" type="presOf" srcId="{973AF30F-0EA3-47C0-8A43-86862AFF8532}" destId="{466D1D22-9782-4C23-A3CD-FD6A97F5D814}" srcOrd="0" destOrd="0" presId="urn:microsoft.com/office/officeart/2005/8/layout/bProcess4"/>
    <dgm:cxn modelId="{621A5E66-5A38-4CFD-8D34-7E614023C952}" type="presParOf" srcId="{C7D7786E-47A3-4D74-9DDC-3803AEA1C3B3}" destId="{8D4DD333-9792-4A6C-A553-75E619AFC566}" srcOrd="0" destOrd="0" presId="urn:microsoft.com/office/officeart/2005/8/layout/bProcess4"/>
    <dgm:cxn modelId="{6CAD8C86-EFD5-4A64-B660-DCF3E13F7BE4}" type="presParOf" srcId="{8D4DD333-9792-4A6C-A553-75E619AFC566}" destId="{E9269E62-0E3D-4D66-B44C-04C0858CD6B8}" srcOrd="0" destOrd="0" presId="urn:microsoft.com/office/officeart/2005/8/layout/bProcess4"/>
    <dgm:cxn modelId="{3C0F6C68-6AB9-403E-8C26-0F718C2B2427}" type="presParOf" srcId="{8D4DD333-9792-4A6C-A553-75E619AFC566}" destId="{98DB4E20-1FF7-40B8-BB2E-F38FEA96BC48}" srcOrd="1" destOrd="0" presId="urn:microsoft.com/office/officeart/2005/8/layout/bProcess4"/>
    <dgm:cxn modelId="{5409C00F-178B-4635-B4D1-C957374412A1}" type="presParOf" srcId="{C7D7786E-47A3-4D74-9DDC-3803AEA1C3B3}" destId="{BE4028C7-6345-4F7C-8DA6-7B8B5C415262}" srcOrd="1" destOrd="0" presId="urn:microsoft.com/office/officeart/2005/8/layout/bProcess4"/>
    <dgm:cxn modelId="{40574DD8-0E2B-422F-9E2C-2C5A51508218}" type="presParOf" srcId="{C7D7786E-47A3-4D74-9DDC-3803AEA1C3B3}" destId="{E5AD47EC-11F6-418F-A0D0-5CA2BEAD0FD3}" srcOrd="2" destOrd="0" presId="urn:microsoft.com/office/officeart/2005/8/layout/bProcess4"/>
    <dgm:cxn modelId="{9D1B7DAC-DBA6-476F-B0B5-6F893D271283}" type="presParOf" srcId="{E5AD47EC-11F6-418F-A0D0-5CA2BEAD0FD3}" destId="{136A603B-B5DA-4CD0-B688-87ED2890C878}" srcOrd="0" destOrd="0" presId="urn:microsoft.com/office/officeart/2005/8/layout/bProcess4"/>
    <dgm:cxn modelId="{793D91B2-E924-4CBC-96F6-4C3ADDBA8E92}" type="presParOf" srcId="{E5AD47EC-11F6-418F-A0D0-5CA2BEAD0FD3}" destId="{3D78F4A2-4F40-413C-851A-104C57B34E2A}" srcOrd="1" destOrd="0" presId="urn:microsoft.com/office/officeart/2005/8/layout/bProcess4"/>
    <dgm:cxn modelId="{02590C44-BAFA-4E34-B82E-CF4A6159FB51}" type="presParOf" srcId="{C7D7786E-47A3-4D74-9DDC-3803AEA1C3B3}" destId="{CE7989F5-6720-4DB6-8F8E-71095C30C17F}" srcOrd="3" destOrd="0" presId="urn:microsoft.com/office/officeart/2005/8/layout/bProcess4"/>
    <dgm:cxn modelId="{C3551AE6-4E0B-471C-BC3F-B1EAE0450B67}" type="presParOf" srcId="{C7D7786E-47A3-4D74-9DDC-3803AEA1C3B3}" destId="{5A9448CE-9A8D-4CFE-A1E1-6A3D364E36F1}" srcOrd="4" destOrd="0" presId="urn:microsoft.com/office/officeart/2005/8/layout/bProcess4"/>
    <dgm:cxn modelId="{D83F9D63-9A78-46C7-97A9-240D195D5A1F}" type="presParOf" srcId="{5A9448CE-9A8D-4CFE-A1E1-6A3D364E36F1}" destId="{98B8E607-05DD-4CDC-892A-117FDBF14FE8}" srcOrd="0" destOrd="0" presId="urn:microsoft.com/office/officeart/2005/8/layout/bProcess4"/>
    <dgm:cxn modelId="{8352423A-EB8F-443A-9F51-14A5C6887259}" type="presParOf" srcId="{5A9448CE-9A8D-4CFE-A1E1-6A3D364E36F1}" destId="{466D1D22-9782-4C23-A3CD-FD6A97F5D814}" srcOrd="1" destOrd="0" presId="urn:microsoft.com/office/officeart/2005/8/layout/bProcess4"/>
    <dgm:cxn modelId="{6FA116B7-49FF-4567-9D31-64CEFE82F70E}" type="presParOf" srcId="{C7D7786E-47A3-4D74-9DDC-3803AEA1C3B3}" destId="{9507DBED-7851-4958-8A08-2BE17763E402}" srcOrd="5" destOrd="0" presId="urn:microsoft.com/office/officeart/2005/8/layout/bProcess4"/>
    <dgm:cxn modelId="{40303DFB-1D84-4EA6-BCB5-DF1D65B86885}" type="presParOf" srcId="{C7D7786E-47A3-4D74-9DDC-3803AEA1C3B3}" destId="{D42403D1-3181-4827-8B0C-0121790C4DDB}" srcOrd="6" destOrd="0" presId="urn:microsoft.com/office/officeart/2005/8/layout/bProcess4"/>
    <dgm:cxn modelId="{B5467376-2FBF-4E33-9E47-DA5E41BEFEBA}" type="presParOf" srcId="{D42403D1-3181-4827-8B0C-0121790C4DDB}" destId="{559D4146-585A-4F6C-BC54-A5EA8F3AF5D0}" srcOrd="0" destOrd="0" presId="urn:microsoft.com/office/officeart/2005/8/layout/bProcess4"/>
    <dgm:cxn modelId="{9098023E-B05D-4254-B1DC-3BA5A6CDED10}" type="presParOf" srcId="{D42403D1-3181-4827-8B0C-0121790C4DDB}" destId="{E4A8DFDC-DA01-4B79-B159-E13D1AC2AAC0}" srcOrd="1" destOrd="0" presId="urn:microsoft.com/office/officeart/2005/8/layout/bProcess4"/>
    <dgm:cxn modelId="{F496627D-6C40-4946-9941-DD7AC865293B}" type="presParOf" srcId="{C7D7786E-47A3-4D74-9DDC-3803AEA1C3B3}" destId="{76618B93-F7F9-428B-BE86-A5497683B8FB}" srcOrd="7" destOrd="0" presId="urn:microsoft.com/office/officeart/2005/8/layout/bProcess4"/>
    <dgm:cxn modelId="{D8ADA0A5-1DC8-45E3-8E9E-9AA791A790FD}" type="presParOf" srcId="{C7D7786E-47A3-4D74-9DDC-3803AEA1C3B3}" destId="{107C97C9-CDC3-4EBF-9777-AFDEAF557D5E}" srcOrd="8" destOrd="0" presId="urn:microsoft.com/office/officeart/2005/8/layout/bProcess4"/>
    <dgm:cxn modelId="{19626F2A-055E-4041-A90C-FEA234E4EAFD}" type="presParOf" srcId="{107C97C9-CDC3-4EBF-9777-AFDEAF557D5E}" destId="{BD3609AE-59F1-42AA-BD4C-7D769266C854}" srcOrd="0" destOrd="0" presId="urn:microsoft.com/office/officeart/2005/8/layout/bProcess4"/>
    <dgm:cxn modelId="{DE06CC89-2556-44C7-9F00-9A84A35E8A0F}" type="presParOf" srcId="{107C97C9-CDC3-4EBF-9777-AFDEAF557D5E}" destId="{528FB912-2BDB-4920-8B42-FFC98086C405}" srcOrd="1" destOrd="0" presId="urn:microsoft.com/office/officeart/2005/8/layout/bProcess4"/>
    <dgm:cxn modelId="{401C8209-AB9C-4A49-BC1E-D11791BD4BE2}" type="presParOf" srcId="{C7D7786E-47A3-4D74-9DDC-3803AEA1C3B3}" destId="{2F380521-EFF9-4547-8833-793444D1C354}" srcOrd="9" destOrd="0" presId="urn:microsoft.com/office/officeart/2005/8/layout/bProcess4"/>
    <dgm:cxn modelId="{A9F07BCD-A97E-44B0-9ECD-5798FEE1F12B}" type="presParOf" srcId="{C7D7786E-47A3-4D74-9DDC-3803AEA1C3B3}" destId="{0E2F707F-C1B8-4599-93A6-A1C6DD9DDB21}" srcOrd="10" destOrd="0" presId="urn:microsoft.com/office/officeart/2005/8/layout/bProcess4"/>
    <dgm:cxn modelId="{F43E9202-97E8-466C-A2C2-CFAA1CA1C28C}" type="presParOf" srcId="{0E2F707F-C1B8-4599-93A6-A1C6DD9DDB21}" destId="{B1792E83-BA86-4592-8EDB-263CEAC2FDB9}" srcOrd="0" destOrd="0" presId="urn:microsoft.com/office/officeart/2005/8/layout/bProcess4"/>
    <dgm:cxn modelId="{67372008-9A5F-4794-BE8F-4FEAAE768F33}" type="presParOf" srcId="{0E2F707F-C1B8-4599-93A6-A1C6DD9DDB21}" destId="{97F14FB5-632E-458A-A0F3-DD080FE5D136}"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0AEE3-790D-438F-AA63-1D2D640026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6F77C0-6C45-4518-AFEA-A86B247DF722}">
      <dgm:prSet/>
      <dgm:spPr>
        <a:solidFill>
          <a:srgbClr val="102747"/>
        </a:solidFill>
        <a:ln>
          <a:solidFill>
            <a:srgbClr val="102747"/>
          </a:solidFill>
        </a:ln>
      </dgm:spPr>
      <dgm:t>
        <a:bodyPr/>
        <a:lstStyle/>
        <a:p>
          <a:r>
            <a:rPr lang="en-US"/>
            <a:t>Attach details of offense (Narrative, Police Report, etc.)</a:t>
          </a:r>
        </a:p>
      </dgm:t>
    </dgm:pt>
    <dgm:pt modelId="{65AD2520-ABC2-47A9-A1A7-348E96E9E5D8}" type="parTrans" cxnId="{35CDA134-CBEE-4FFC-B1C1-BB95AE2C6017}">
      <dgm:prSet/>
      <dgm:spPr/>
      <dgm:t>
        <a:bodyPr/>
        <a:lstStyle/>
        <a:p>
          <a:endParaRPr lang="en-US"/>
        </a:p>
      </dgm:t>
    </dgm:pt>
    <dgm:pt modelId="{DF813A35-05D7-4B5F-AEBF-C33817C0E86F}" type="sibTrans" cxnId="{35CDA134-CBEE-4FFC-B1C1-BB95AE2C6017}">
      <dgm:prSet/>
      <dgm:spPr/>
      <dgm:t>
        <a:bodyPr/>
        <a:lstStyle/>
        <a:p>
          <a:endParaRPr lang="en-US"/>
        </a:p>
      </dgm:t>
    </dgm:pt>
    <dgm:pt modelId="{1395555A-B27A-4E35-97AD-F44460321F6E}" type="pres">
      <dgm:prSet presAssocID="{F380AEE3-790D-438F-AA63-1D2D64002631}" presName="linear" presStyleCnt="0">
        <dgm:presLayoutVars>
          <dgm:animLvl val="lvl"/>
          <dgm:resizeHandles val="exact"/>
        </dgm:presLayoutVars>
      </dgm:prSet>
      <dgm:spPr/>
    </dgm:pt>
    <dgm:pt modelId="{C5A47C62-F894-42B6-98BC-FD111ADA4539}" type="pres">
      <dgm:prSet presAssocID="{BA6F77C0-6C45-4518-AFEA-A86B247DF722}" presName="parentText" presStyleLbl="node1" presStyleIdx="0" presStyleCnt="1">
        <dgm:presLayoutVars>
          <dgm:chMax val="0"/>
          <dgm:bulletEnabled val="1"/>
        </dgm:presLayoutVars>
      </dgm:prSet>
      <dgm:spPr/>
    </dgm:pt>
  </dgm:ptLst>
  <dgm:cxnLst>
    <dgm:cxn modelId="{35CDA134-CBEE-4FFC-B1C1-BB95AE2C6017}" srcId="{F380AEE3-790D-438F-AA63-1D2D64002631}" destId="{BA6F77C0-6C45-4518-AFEA-A86B247DF722}" srcOrd="0" destOrd="0" parTransId="{65AD2520-ABC2-47A9-A1A7-348E96E9E5D8}" sibTransId="{DF813A35-05D7-4B5F-AEBF-C33817C0E86F}"/>
    <dgm:cxn modelId="{88231ADE-0D10-4C6D-8DAC-F7DCC1C780AC}" type="presOf" srcId="{BA6F77C0-6C45-4518-AFEA-A86B247DF722}" destId="{C5A47C62-F894-42B6-98BC-FD111ADA4539}" srcOrd="0" destOrd="0" presId="urn:microsoft.com/office/officeart/2005/8/layout/vList2"/>
    <dgm:cxn modelId="{4D419FEC-660E-4331-A351-C8956769EEB4}" type="presOf" srcId="{F380AEE3-790D-438F-AA63-1D2D64002631}" destId="{1395555A-B27A-4E35-97AD-F44460321F6E}" srcOrd="0" destOrd="0" presId="urn:microsoft.com/office/officeart/2005/8/layout/vList2"/>
    <dgm:cxn modelId="{5EE088D7-815A-4AD0-BF2E-D6934F3EA9CD}" type="presParOf" srcId="{1395555A-B27A-4E35-97AD-F44460321F6E}" destId="{C5A47C62-F894-42B6-98BC-FD111ADA453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BEE1C-9DF7-4DA6-B848-28CDF275D9B2}" type="doc">
      <dgm:prSet loTypeId="urn:microsoft.com/office/officeart/2005/8/layout/equation2" loCatId="process" qsTypeId="urn:microsoft.com/office/officeart/2005/8/quickstyle/simple4" qsCatId="simple" csTypeId="urn:microsoft.com/office/officeart/2005/8/colors/accent0_3" csCatId="mainScheme" phldr="1"/>
      <dgm:spPr/>
    </dgm:pt>
    <dgm:pt modelId="{45147AF6-2CF2-4549-A8D8-7E73C9942F10}">
      <dgm:prSet phldrT="[Text]"/>
      <dgm:spPr/>
      <dgm:t>
        <a:bodyPr/>
        <a:lstStyle/>
        <a:p>
          <a:r>
            <a:rPr lang="en-US" dirty="0"/>
            <a:t>Act or pattern of Non-Compliant Behavior</a:t>
          </a:r>
        </a:p>
      </dgm:t>
    </dgm:pt>
    <dgm:pt modelId="{D89429A2-66B3-48FF-A180-19945EA0B543}" type="parTrans" cxnId="{F51D810A-2EAF-4C07-B99F-D3F6B031FA7B}">
      <dgm:prSet/>
      <dgm:spPr/>
      <dgm:t>
        <a:bodyPr/>
        <a:lstStyle/>
        <a:p>
          <a:endParaRPr lang="en-US"/>
        </a:p>
      </dgm:t>
    </dgm:pt>
    <dgm:pt modelId="{35667CE4-FE68-4AD4-ABF5-DA79FAF38FF5}" type="sibTrans" cxnId="{F51D810A-2EAF-4C07-B99F-D3F6B031FA7B}">
      <dgm:prSet/>
      <dgm:spPr/>
      <dgm:t>
        <a:bodyPr/>
        <a:lstStyle/>
        <a:p>
          <a:endParaRPr lang="en-US"/>
        </a:p>
      </dgm:t>
    </dgm:pt>
    <dgm:pt modelId="{989F5E0B-0556-4A56-AD78-8B057D8F0996}">
      <dgm:prSet phldrT="[Text]"/>
      <dgm:spPr/>
      <dgm:t>
        <a:bodyPr/>
        <a:lstStyle/>
        <a:p>
          <a:r>
            <a:rPr lang="en-US" dirty="0"/>
            <a:t>Would Request Revocation of </a:t>
          </a:r>
          <a:r>
            <a:rPr lang="en-US" u="sng" dirty="0"/>
            <a:t>Supervision</a:t>
          </a:r>
          <a:endParaRPr lang="en-US" dirty="0"/>
        </a:p>
      </dgm:t>
    </dgm:pt>
    <dgm:pt modelId="{D25899C3-C116-4F4C-9A0F-D4B00AAA31C4}" type="parTrans" cxnId="{4D25C2D8-38AE-4CD9-9878-F6583C47AF7B}">
      <dgm:prSet/>
      <dgm:spPr/>
      <dgm:t>
        <a:bodyPr/>
        <a:lstStyle/>
        <a:p>
          <a:endParaRPr lang="en-US"/>
        </a:p>
      </dgm:t>
    </dgm:pt>
    <dgm:pt modelId="{A7F816B3-C1C8-4EAA-8F7C-25918387C2B8}" type="sibTrans" cxnId="{4D25C2D8-38AE-4CD9-9878-F6583C47AF7B}">
      <dgm:prSet/>
      <dgm:spPr/>
      <dgm:t>
        <a:bodyPr/>
        <a:lstStyle/>
        <a:p>
          <a:endParaRPr lang="en-US"/>
        </a:p>
      </dgm:t>
    </dgm:pt>
    <dgm:pt modelId="{7ACF4688-A5C0-48F7-ADC1-DDCF9258F7DB}">
      <dgm:prSet phldrT="[Text]"/>
      <dgm:spPr>
        <a:solidFill>
          <a:srgbClr val="C00000"/>
        </a:solidFill>
      </dgm:spPr>
      <dgm:t>
        <a:bodyPr/>
        <a:lstStyle/>
        <a:p>
          <a:r>
            <a:rPr lang="en-US" dirty="0"/>
            <a:t>RETAKING</a:t>
          </a:r>
        </a:p>
        <a:p>
          <a:r>
            <a:rPr lang="en-US" dirty="0"/>
            <a:t>Unsuccessful Supervision Documented</a:t>
          </a:r>
        </a:p>
      </dgm:t>
    </dgm:pt>
    <dgm:pt modelId="{D2D97361-5C72-4830-98E5-919513F5D659}" type="parTrans" cxnId="{263FA4E0-0038-4651-A810-56B356AF7486}">
      <dgm:prSet/>
      <dgm:spPr/>
      <dgm:t>
        <a:bodyPr/>
        <a:lstStyle/>
        <a:p>
          <a:endParaRPr lang="en-US"/>
        </a:p>
      </dgm:t>
    </dgm:pt>
    <dgm:pt modelId="{9D9D020A-1F70-4D96-A6A8-973512CFBA81}" type="sibTrans" cxnId="{263FA4E0-0038-4651-A810-56B356AF7486}">
      <dgm:prSet/>
      <dgm:spPr/>
      <dgm:t>
        <a:bodyPr/>
        <a:lstStyle/>
        <a:p>
          <a:endParaRPr lang="en-US"/>
        </a:p>
      </dgm:t>
    </dgm:pt>
    <dgm:pt modelId="{27496874-C4ED-444F-BA39-CB5FE025F3BD}" type="pres">
      <dgm:prSet presAssocID="{400BEE1C-9DF7-4DA6-B848-28CDF275D9B2}" presName="Name0" presStyleCnt="0">
        <dgm:presLayoutVars>
          <dgm:dir/>
          <dgm:resizeHandles val="exact"/>
        </dgm:presLayoutVars>
      </dgm:prSet>
      <dgm:spPr/>
    </dgm:pt>
    <dgm:pt modelId="{D52C89A0-93C1-47AD-AFB3-DC17DFAA94C8}" type="pres">
      <dgm:prSet presAssocID="{400BEE1C-9DF7-4DA6-B848-28CDF275D9B2}" presName="vNodes" presStyleCnt="0"/>
      <dgm:spPr/>
    </dgm:pt>
    <dgm:pt modelId="{88BF73FE-106B-4ADC-8B64-132FCB01570B}" type="pres">
      <dgm:prSet presAssocID="{45147AF6-2CF2-4549-A8D8-7E73C9942F10}" presName="node" presStyleLbl="node1" presStyleIdx="0" presStyleCnt="3">
        <dgm:presLayoutVars>
          <dgm:bulletEnabled val="1"/>
        </dgm:presLayoutVars>
      </dgm:prSet>
      <dgm:spPr/>
    </dgm:pt>
    <dgm:pt modelId="{8E32D0F4-9261-48D4-BB61-B64E8C220EEA}" type="pres">
      <dgm:prSet presAssocID="{35667CE4-FE68-4AD4-ABF5-DA79FAF38FF5}" presName="spacerT" presStyleCnt="0"/>
      <dgm:spPr/>
    </dgm:pt>
    <dgm:pt modelId="{D994AEBD-F7B6-4D2F-9FE7-016D890555DD}" type="pres">
      <dgm:prSet presAssocID="{35667CE4-FE68-4AD4-ABF5-DA79FAF38FF5}" presName="sibTrans" presStyleLbl="sibTrans2D1" presStyleIdx="0" presStyleCnt="2"/>
      <dgm:spPr/>
    </dgm:pt>
    <dgm:pt modelId="{A24485C4-0A7D-45D8-B12C-FCFE031B7482}" type="pres">
      <dgm:prSet presAssocID="{35667CE4-FE68-4AD4-ABF5-DA79FAF38FF5}" presName="spacerB" presStyleCnt="0"/>
      <dgm:spPr/>
    </dgm:pt>
    <dgm:pt modelId="{B131D8AF-558F-4410-AB2E-2E211E6299D6}" type="pres">
      <dgm:prSet presAssocID="{989F5E0B-0556-4A56-AD78-8B057D8F0996}" presName="node" presStyleLbl="node1" presStyleIdx="1" presStyleCnt="3">
        <dgm:presLayoutVars>
          <dgm:bulletEnabled val="1"/>
        </dgm:presLayoutVars>
      </dgm:prSet>
      <dgm:spPr/>
    </dgm:pt>
    <dgm:pt modelId="{E3385A4E-E296-4E17-B18D-FD8B53CABB3F}" type="pres">
      <dgm:prSet presAssocID="{400BEE1C-9DF7-4DA6-B848-28CDF275D9B2}" presName="sibTransLast" presStyleLbl="sibTrans2D1" presStyleIdx="1" presStyleCnt="2"/>
      <dgm:spPr/>
    </dgm:pt>
    <dgm:pt modelId="{D26901C0-B3AD-4E2F-A81A-52B9F1E0B64D}" type="pres">
      <dgm:prSet presAssocID="{400BEE1C-9DF7-4DA6-B848-28CDF275D9B2}" presName="connectorText" presStyleLbl="sibTrans2D1" presStyleIdx="1" presStyleCnt="2"/>
      <dgm:spPr/>
    </dgm:pt>
    <dgm:pt modelId="{0258B3FB-3785-426E-843F-6354322DE3D9}" type="pres">
      <dgm:prSet presAssocID="{400BEE1C-9DF7-4DA6-B848-28CDF275D9B2}" presName="lastNode" presStyleLbl="node1" presStyleIdx="2" presStyleCnt="3">
        <dgm:presLayoutVars>
          <dgm:bulletEnabled val="1"/>
        </dgm:presLayoutVars>
      </dgm:prSet>
      <dgm:spPr/>
    </dgm:pt>
  </dgm:ptLst>
  <dgm:cxnLst>
    <dgm:cxn modelId="{F51D810A-2EAF-4C07-B99F-D3F6B031FA7B}" srcId="{400BEE1C-9DF7-4DA6-B848-28CDF275D9B2}" destId="{45147AF6-2CF2-4549-A8D8-7E73C9942F10}" srcOrd="0" destOrd="0" parTransId="{D89429A2-66B3-48FF-A180-19945EA0B543}" sibTransId="{35667CE4-FE68-4AD4-ABF5-DA79FAF38FF5}"/>
    <dgm:cxn modelId="{29FA5B11-1DCF-4995-8215-24D8E8C201CC}" type="presOf" srcId="{A7F816B3-C1C8-4EAA-8F7C-25918387C2B8}" destId="{D26901C0-B3AD-4E2F-A81A-52B9F1E0B64D}" srcOrd="1" destOrd="0" presId="urn:microsoft.com/office/officeart/2005/8/layout/equation2"/>
    <dgm:cxn modelId="{D03FE744-E189-4991-AC36-50DE1F1887B8}" type="presOf" srcId="{45147AF6-2CF2-4549-A8D8-7E73C9942F10}" destId="{88BF73FE-106B-4ADC-8B64-132FCB01570B}" srcOrd="0" destOrd="0" presId="urn:microsoft.com/office/officeart/2005/8/layout/equation2"/>
    <dgm:cxn modelId="{F1B30D68-7E98-428C-9F69-28F9929281D2}" type="presOf" srcId="{989F5E0B-0556-4A56-AD78-8B057D8F0996}" destId="{B131D8AF-558F-4410-AB2E-2E211E6299D6}" srcOrd="0" destOrd="0" presId="urn:microsoft.com/office/officeart/2005/8/layout/equation2"/>
    <dgm:cxn modelId="{1594D68E-2448-48CC-AC74-0185D2244340}" type="presOf" srcId="{A7F816B3-C1C8-4EAA-8F7C-25918387C2B8}" destId="{E3385A4E-E296-4E17-B18D-FD8B53CABB3F}" srcOrd="0" destOrd="0" presId="urn:microsoft.com/office/officeart/2005/8/layout/equation2"/>
    <dgm:cxn modelId="{15A1B4A4-805C-4EBF-B92C-C53F25F975F3}" type="presOf" srcId="{400BEE1C-9DF7-4DA6-B848-28CDF275D9B2}" destId="{27496874-C4ED-444F-BA39-CB5FE025F3BD}" srcOrd="0" destOrd="0" presId="urn:microsoft.com/office/officeart/2005/8/layout/equation2"/>
    <dgm:cxn modelId="{D82F64B1-CDCE-4576-AEE1-F530C42BE0EC}" type="presOf" srcId="{35667CE4-FE68-4AD4-ABF5-DA79FAF38FF5}" destId="{D994AEBD-F7B6-4D2F-9FE7-016D890555DD}" srcOrd="0" destOrd="0" presId="urn:microsoft.com/office/officeart/2005/8/layout/equation2"/>
    <dgm:cxn modelId="{4D25C2D8-38AE-4CD9-9878-F6583C47AF7B}" srcId="{400BEE1C-9DF7-4DA6-B848-28CDF275D9B2}" destId="{989F5E0B-0556-4A56-AD78-8B057D8F0996}" srcOrd="1" destOrd="0" parTransId="{D25899C3-C116-4F4C-9A0F-D4B00AAA31C4}" sibTransId="{A7F816B3-C1C8-4EAA-8F7C-25918387C2B8}"/>
    <dgm:cxn modelId="{263FA4E0-0038-4651-A810-56B356AF7486}" srcId="{400BEE1C-9DF7-4DA6-B848-28CDF275D9B2}" destId="{7ACF4688-A5C0-48F7-ADC1-DDCF9258F7DB}" srcOrd="2" destOrd="0" parTransId="{D2D97361-5C72-4830-98E5-919513F5D659}" sibTransId="{9D9D020A-1F70-4D96-A6A8-973512CFBA81}"/>
    <dgm:cxn modelId="{3667CDE3-E1B1-4121-8352-DC6082666889}" type="presOf" srcId="{7ACF4688-A5C0-48F7-ADC1-DDCF9258F7DB}" destId="{0258B3FB-3785-426E-843F-6354322DE3D9}" srcOrd="0" destOrd="0" presId="urn:microsoft.com/office/officeart/2005/8/layout/equation2"/>
    <dgm:cxn modelId="{24C4E8F1-875C-4CF1-A39A-FDECE1A32A66}" type="presParOf" srcId="{27496874-C4ED-444F-BA39-CB5FE025F3BD}" destId="{D52C89A0-93C1-47AD-AFB3-DC17DFAA94C8}" srcOrd="0" destOrd="0" presId="urn:microsoft.com/office/officeart/2005/8/layout/equation2"/>
    <dgm:cxn modelId="{E5EAF38F-EF97-4513-8E87-29204B978344}" type="presParOf" srcId="{D52C89A0-93C1-47AD-AFB3-DC17DFAA94C8}" destId="{88BF73FE-106B-4ADC-8B64-132FCB01570B}" srcOrd="0" destOrd="0" presId="urn:microsoft.com/office/officeart/2005/8/layout/equation2"/>
    <dgm:cxn modelId="{4317AE88-DEF2-4DC6-890B-BF4F57CD6B6D}" type="presParOf" srcId="{D52C89A0-93C1-47AD-AFB3-DC17DFAA94C8}" destId="{8E32D0F4-9261-48D4-BB61-B64E8C220EEA}" srcOrd="1" destOrd="0" presId="urn:microsoft.com/office/officeart/2005/8/layout/equation2"/>
    <dgm:cxn modelId="{FBB5ACD8-B191-4800-BB1D-E0B34E03F89F}" type="presParOf" srcId="{D52C89A0-93C1-47AD-AFB3-DC17DFAA94C8}" destId="{D994AEBD-F7B6-4D2F-9FE7-016D890555DD}" srcOrd="2" destOrd="0" presId="urn:microsoft.com/office/officeart/2005/8/layout/equation2"/>
    <dgm:cxn modelId="{85244575-60A4-48B7-B0F3-20826FDC6B58}" type="presParOf" srcId="{D52C89A0-93C1-47AD-AFB3-DC17DFAA94C8}" destId="{A24485C4-0A7D-45D8-B12C-FCFE031B7482}" srcOrd="3" destOrd="0" presId="urn:microsoft.com/office/officeart/2005/8/layout/equation2"/>
    <dgm:cxn modelId="{BABC1901-2FB6-4625-8C34-347B5C7CE97F}" type="presParOf" srcId="{D52C89A0-93C1-47AD-AFB3-DC17DFAA94C8}" destId="{B131D8AF-558F-4410-AB2E-2E211E6299D6}" srcOrd="4" destOrd="0" presId="urn:microsoft.com/office/officeart/2005/8/layout/equation2"/>
    <dgm:cxn modelId="{BC3161DD-CB9F-4668-9530-E9D40AD27989}" type="presParOf" srcId="{27496874-C4ED-444F-BA39-CB5FE025F3BD}" destId="{E3385A4E-E296-4E17-B18D-FD8B53CABB3F}" srcOrd="1" destOrd="0" presId="urn:microsoft.com/office/officeart/2005/8/layout/equation2"/>
    <dgm:cxn modelId="{CA8F406E-F8F7-409D-BD25-803102525601}" type="presParOf" srcId="{E3385A4E-E296-4E17-B18D-FD8B53CABB3F}" destId="{D26901C0-B3AD-4E2F-A81A-52B9F1E0B64D}" srcOrd="0" destOrd="0" presId="urn:microsoft.com/office/officeart/2005/8/layout/equation2"/>
    <dgm:cxn modelId="{D1BCBC45-B1A0-42F9-804A-4EBE15126C0F}" type="presParOf" srcId="{27496874-C4ED-444F-BA39-CB5FE025F3BD}" destId="{0258B3FB-3785-426E-843F-6354322DE3D9}"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0BEE1C-9DF7-4DA6-B848-28CDF275D9B2}" type="doc">
      <dgm:prSet loTypeId="urn:microsoft.com/office/officeart/2005/8/layout/equation2" loCatId="process" qsTypeId="urn:microsoft.com/office/officeart/2005/8/quickstyle/simple4" qsCatId="simple" csTypeId="urn:microsoft.com/office/officeart/2005/8/colors/accent0_3" csCatId="mainScheme" phldr="1"/>
      <dgm:spPr/>
    </dgm:pt>
    <dgm:pt modelId="{45147AF6-2CF2-4549-A8D8-7E73C9942F10}">
      <dgm:prSet phldrT="[Text]"/>
      <dgm:spPr/>
      <dgm:t>
        <a:bodyPr/>
        <a:lstStyle/>
        <a:p>
          <a:r>
            <a:rPr lang="en-US" dirty="0"/>
            <a:t>Non-Compliant Behavior</a:t>
          </a:r>
        </a:p>
      </dgm:t>
    </dgm:pt>
    <dgm:pt modelId="{D89429A2-66B3-48FF-A180-19945EA0B543}" type="parTrans" cxnId="{F51D810A-2EAF-4C07-B99F-D3F6B031FA7B}">
      <dgm:prSet/>
      <dgm:spPr/>
      <dgm:t>
        <a:bodyPr/>
        <a:lstStyle/>
        <a:p>
          <a:endParaRPr lang="en-US"/>
        </a:p>
      </dgm:t>
    </dgm:pt>
    <dgm:pt modelId="{35667CE4-FE68-4AD4-ABF5-DA79FAF38FF5}" type="sibTrans" cxnId="{F51D810A-2EAF-4C07-B99F-D3F6B031FA7B}">
      <dgm:prSet/>
      <dgm:spPr/>
      <dgm:t>
        <a:bodyPr/>
        <a:lstStyle/>
        <a:p>
          <a:endParaRPr lang="en-US"/>
        </a:p>
      </dgm:t>
    </dgm:pt>
    <dgm:pt modelId="{989F5E0B-0556-4A56-AD78-8B057D8F0996}">
      <dgm:prSet phldrT="[Text]"/>
      <dgm:spPr/>
      <dgm:t>
        <a:bodyPr/>
        <a:lstStyle/>
        <a:p>
          <a:r>
            <a:rPr lang="en-US" dirty="0"/>
            <a:t>Would Apply Sanctions OR Corrective Actions</a:t>
          </a:r>
        </a:p>
      </dgm:t>
    </dgm:pt>
    <dgm:pt modelId="{D25899C3-C116-4F4C-9A0F-D4B00AAA31C4}" type="parTrans" cxnId="{4D25C2D8-38AE-4CD9-9878-F6583C47AF7B}">
      <dgm:prSet/>
      <dgm:spPr/>
      <dgm:t>
        <a:bodyPr/>
        <a:lstStyle/>
        <a:p>
          <a:endParaRPr lang="en-US"/>
        </a:p>
      </dgm:t>
    </dgm:pt>
    <dgm:pt modelId="{A7F816B3-C1C8-4EAA-8F7C-25918387C2B8}" type="sibTrans" cxnId="{4D25C2D8-38AE-4CD9-9878-F6583C47AF7B}">
      <dgm:prSet/>
      <dgm:spPr/>
      <dgm:t>
        <a:bodyPr/>
        <a:lstStyle/>
        <a:p>
          <a:endParaRPr lang="en-US"/>
        </a:p>
      </dgm:t>
    </dgm:pt>
    <dgm:pt modelId="{7ACF4688-A5C0-48F7-ADC1-DDCF9258F7DB}">
      <dgm:prSet phldrT="[Text]"/>
      <dgm:spPr/>
      <dgm:t>
        <a:bodyPr/>
        <a:lstStyle/>
        <a:p>
          <a:r>
            <a:rPr lang="en-US" dirty="0"/>
            <a:t>Address Behavior &amp; Report to Sending State</a:t>
          </a:r>
        </a:p>
      </dgm:t>
    </dgm:pt>
    <dgm:pt modelId="{D2D97361-5C72-4830-98E5-919513F5D659}" type="parTrans" cxnId="{263FA4E0-0038-4651-A810-56B356AF7486}">
      <dgm:prSet/>
      <dgm:spPr/>
      <dgm:t>
        <a:bodyPr/>
        <a:lstStyle/>
        <a:p>
          <a:endParaRPr lang="en-US"/>
        </a:p>
      </dgm:t>
    </dgm:pt>
    <dgm:pt modelId="{9D9D020A-1F70-4D96-A6A8-973512CFBA81}" type="sibTrans" cxnId="{263FA4E0-0038-4651-A810-56B356AF7486}">
      <dgm:prSet/>
      <dgm:spPr/>
      <dgm:t>
        <a:bodyPr/>
        <a:lstStyle/>
        <a:p>
          <a:endParaRPr lang="en-US"/>
        </a:p>
      </dgm:t>
    </dgm:pt>
    <dgm:pt modelId="{27496874-C4ED-444F-BA39-CB5FE025F3BD}" type="pres">
      <dgm:prSet presAssocID="{400BEE1C-9DF7-4DA6-B848-28CDF275D9B2}" presName="Name0" presStyleCnt="0">
        <dgm:presLayoutVars>
          <dgm:dir/>
          <dgm:resizeHandles val="exact"/>
        </dgm:presLayoutVars>
      </dgm:prSet>
      <dgm:spPr/>
    </dgm:pt>
    <dgm:pt modelId="{D52C89A0-93C1-47AD-AFB3-DC17DFAA94C8}" type="pres">
      <dgm:prSet presAssocID="{400BEE1C-9DF7-4DA6-B848-28CDF275D9B2}" presName="vNodes" presStyleCnt="0"/>
      <dgm:spPr/>
    </dgm:pt>
    <dgm:pt modelId="{88BF73FE-106B-4ADC-8B64-132FCB01570B}" type="pres">
      <dgm:prSet presAssocID="{45147AF6-2CF2-4549-A8D8-7E73C9942F10}" presName="node" presStyleLbl="node1" presStyleIdx="0" presStyleCnt="3">
        <dgm:presLayoutVars>
          <dgm:bulletEnabled val="1"/>
        </dgm:presLayoutVars>
      </dgm:prSet>
      <dgm:spPr/>
    </dgm:pt>
    <dgm:pt modelId="{8E32D0F4-9261-48D4-BB61-B64E8C220EEA}" type="pres">
      <dgm:prSet presAssocID="{35667CE4-FE68-4AD4-ABF5-DA79FAF38FF5}" presName="spacerT" presStyleCnt="0"/>
      <dgm:spPr/>
    </dgm:pt>
    <dgm:pt modelId="{D994AEBD-F7B6-4D2F-9FE7-016D890555DD}" type="pres">
      <dgm:prSet presAssocID="{35667CE4-FE68-4AD4-ABF5-DA79FAF38FF5}" presName="sibTrans" presStyleLbl="sibTrans2D1" presStyleIdx="0" presStyleCnt="2"/>
      <dgm:spPr/>
    </dgm:pt>
    <dgm:pt modelId="{A24485C4-0A7D-45D8-B12C-FCFE031B7482}" type="pres">
      <dgm:prSet presAssocID="{35667CE4-FE68-4AD4-ABF5-DA79FAF38FF5}" presName="spacerB" presStyleCnt="0"/>
      <dgm:spPr/>
    </dgm:pt>
    <dgm:pt modelId="{B131D8AF-558F-4410-AB2E-2E211E6299D6}" type="pres">
      <dgm:prSet presAssocID="{989F5E0B-0556-4A56-AD78-8B057D8F0996}" presName="node" presStyleLbl="node1" presStyleIdx="1" presStyleCnt="3">
        <dgm:presLayoutVars>
          <dgm:bulletEnabled val="1"/>
        </dgm:presLayoutVars>
      </dgm:prSet>
      <dgm:spPr/>
    </dgm:pt>
    <dgm:pt modelId="{E3385A4E-E296-4E17-B18D-FD8B53CABB3F}" type="pres">
      <dgm:prSet presAssocID="{400BEE1C-9DF7-4DA6-B848-28CDF275D9B2}" presName="sibTransLast" presStyleLbl="sibTrans2D1" presStyleIdx="1" presStyleCnt="2"/>
      <dgm:spPr/>
    </dgm:pt>
    <dgm:pt modelId="{D26901C0-B3AD-4E2F-A81A-52B9F1E0B64D}" type="pres">
      <dgm:prSet presAssocID="{400BEE1C-9DF7-4DA6-B848-28CDF275D9B2}" presName="connectorText" presStyleLbl="sibTrans2D1" presStyleIdx="1" presStyleCnt="2"/>
      <dgm:spPr/>
    </dgm:pt>
    <dgm:pt modelId="{0258B3FB-3785-426E-843F-6354322DE3D9}" type="pres">
      <dgm:prSet presAssocID="{400BEE1C-9DF7-4DA6-B848-28CDF275D9B2}" presName="lastNode" presStyleLbl="node1" presStyleIdx="2" presStyleCnt="3">
        <dgm:presLayoutVars>
          <dgm:bulletEnabled val="1"/>
        </dgm:presLayoutVars>
      </dgm:prSet>
      <dgm:spPr/>
    </dgm:pt>
  </dgm:ptLst>
  <dgm:cxnLst>
    <dgm:cxn modelId="{F51D810A-2EAF-4C07-B99F-D3F6B031FA7B}" srcId="{400BEE1C-9DF7-4DA6-B848-28CDF275D9B2}" destId="{45147AF6-2CF2-4549-A8D8-7E73C9942F10}" srcOrd="0" destOrd="0" parTransId="{D89429A2-66B3-48FF-A180-19945EA0B543}" sibTransId="{35667CE4-FE68-4AD4-ABF5-DA79FAF38FF5}"/>
    <dgm:cxn modelId="{29FA5B11-1DCF-4995-8215-24D8E8C201CC}" type="presOf" srcId="{A7F816B3-C1C8-4EAA-8F7C-25918387C2B8}" destId="{D26901C0-B3AD-4E2F-A81A-52B9F1E0B64D}" srcOrd="1" destOrd="0" presId="urn:microsoft.com/office/officeart/2005/8/layout/equation2"/>
    <dgm:cxn modelId="{D03FE744-E189-4991-AC36-50DE1F1887B8}" type="presOf" srcId="{45147AF6-2CF2-4549-A8D8-7E73C9942F10}" destId="{88BF73FE-106B-4ADC-8B64-132FCB01570B}" srcOrd="0" destOrd="0" presId="urn:microsoft.com/office/officeart/2005/8/layout/equation2"/>
    <dgm:cxn modelId="{F1B30D68-7E98-428C-9F69-28F9929281D2}" type="presOf" srcId="{989F5E0B-0556-4A56-AD78-8B057D8F0996}" destId="{B131D8AF-558F-4410-AB2E-2E211E6299D6}" srcOrd="0" destOrd="0" presId="urn:microsoft.com/office/officeart/2005/8/layout/equation2"/>
    <dgm:cxn modelId="{1594D68E-2448-48CC-AC74-0185D2244340}" type="presOf" srcId="{A7F816B3-C1C8-4EAA-8F7C-25918387C2B8}" destId="{E3385A4E-E296-4E17-B18D-FD8B53CABB3F}" srcOrd="0" destOrd="0" presId="urn:microsoft.com/office/officeart/2005/8/layout/equation2"/>
    <dgm:cxn modelId="{15A1B4A4-805C-4EBF-B92C-C53F25F975F3}" type="presOf" srcId="{400BEE1C-9DF7-4DA6-B848-28CDF275D9B2}" destId="{27496874-C4ED-444F-BA39-CB5FE025F3BD}" srcOrd="0" destOrd="0" presId="urn:microsoft.com/office/officeart/2005/8/layout/equation2"/>
    <dgm:cxn modelId="{D82F64B1-CDCE-4576-AEE1-F530C42BE0EC}" type="presOf" srcId="{35667CE4-FE68-4AD4-ABF5-DA79FAF38FF5}" destId="{D994AEBD-F7B6-4D2F-9FE7-016D890555DD}" srcOrd="0" destOrd="0" presId="urn:microsoft.com/office/officeart/2005/8/layout/equation2"/>
    <dgm:cxn modelId="{4D25C2D8-38AE-4CD9-9878-F6583C47AF7B}" srcId="{400BEE1C-9DF7-4DA6-B848-28CDF275D9B2}" destId="{989F5E0B-0556-4A56-AD78-8B057D8F0996}" srcOrd="1" destOrd="0" parTransId="{D25899C3-C116-4F4C-9A0F-D4B00AAA31C4}" sibTransId="{A7F816B3-C1C8-4EAA-8F7C-25918387C2B8}"/>
    <dgm:cxn modelId="{263FA4E0-0038-4651-A810-56B356AF7486}" srcId="{400BEE1C-9DF7-4DA6-B848-28CDF275D9B2}" destId="{7ACF4688-A5C0-48F7-ADC1-DDCF9258F7DB}" srcOrd="2" destOrd="0" parTransId="{D2D97361-5C72-4830-98E5-919513F5D659}" sibTransId="{9D9D020A-1F70-4D96-A6A8-973512CFBA81}"/>
    <dgm:cxn modelId="{3667CDE3-E1B1-4121-8352-DC6082666889}" type="presOf" srcId="{7ACF4688-A5C0-48F7-ADC1-DDCF9258F7DB}" destId="{0258B3FB-3785-426E-843F-6354322DE3D9}" srcOrd="0" destOrd="0" presId="urn:microsoft.com/office/officeart/2005/8/layout/equation2"/>
    <dgm:cxn modelId="{24C4E8F1-875C-4CF1-A39A-FDECE1A32A66}" type="presParOf" srcId="{27496874-C4ED-444F-BA39-CB5FE025F3BD}" destId="{D52C89A0-93C1-47AD-AFB3-DC17DFAA94C8}" srcOrd="0" destOrd="0" presId="urn:microsoft.com/office/officeart/2005/8/layout/equation2"/>
    <dgm:cxn modelId="{E5EAF38F-EF97-4513-8E87-29204B978344}" type="presParOf" srcId="{D52C89A0-93C1-47AD-AFB3-DC17DFAA94C8}" destId="{88BF73FE-106B-4ADC-8B64-132FCB01570B}" srcOrd="0" destOrd="0" presId="urn:microsoft.com/office/officeart/2005/8/layout/equation2"/>
    <dgm:cxn modelId="{4317AE88-DEF2-4DC6-890B-BF4F57CD6B6D}" type="presParOf" srcId="{D52C89A0-93C1-47AD-AFB3-DC17DFAA94C8}" destId="{8E32D0F4-9261-48D4-BB61-B64E8C220EEA}" srcOrd="1" destOrd="0" presId="urn:microsoft.com/office/officeart/2005/8/layout/equation2"/>
    <dgm:cxn modelId="{FBB5ACD8-B191-4800-BB1D-E0B34E03F89F}" type="presParOf" srcId="{D52C89A0-93C1-47AD-AFB3-DC17DFAA94C8}" destId="{D994AEBD-F7B6-4D2F-9FE7-016D890555DD}" srcOrd="2" destOrd="0" presId="urn:microsoft.com/office/officeart/2005/8/layout/equation2"/>
    <dgm:cxn modelId="{85244575-60A4-48B7-B0F3-20826FDC6B58}" type="presParOf" srcId="{D52C89A0-93C1-47AD-AFB3-DC17DFAA94C8}" destId="{A24485C4-0A7D-45D8-B12C-FCFE031B7482}" srcOrd="3" destOrd="0" presId="urn:microsoft.com/office/officeart/2005/8/layout/equation2"/>
    <dgm:cxn modelId="{BABC1901-2FB6-4625-8C34-347B5C7CE97F}" type="presParOf" srcId="{D52C89A0-93C1-47AD-AFB3-DC17DFAA94C8}" destId="{B131D8AF-558F-4410-AB2E-2E211E6299D6}" srcOrd="4" destOrd="0" presId="urn:microsoft.com/office/officeart/2005/8/layout/equation2"/>
    <dgm:cxn modelId="{BC3161DD-CB9F-4668-9530-E9D40AD27989}" type="presParOf" srcId="{27496874-C4ED-444F-BA39-CB5FE025F3BD}" destId="{E3385A4E-E296-4E17-B18D-FD8B53CABB3F}" srcOrd="1" destOrd="0" presId="urn:microsoft.com/office/officeart/2005/8/layout/equation2"/>
    <dgm:cxn modelId="{CA8F406E-F8F7-409D-BD25-803102525601}" type="presParOf" srcId="{E3385A4E-E296-4E17-B18D-FD8B53CABB3F}" destId="{D26901C0-B3AD-4E2F-A81A-52B9F1E0B64D}" srcOrd="0" destOrd="0" presId="urn:microsoft.com/office/officeart/2005/8/layout/equation2"/>
    <dgm:cxn modelId="{D1BCBC45-B1A0-42F9-804A-4EBE15126C0F}" type="presParOf" srcId="{27496874-C4ED-444F-BA39-CB5FE025F3BD}" destId="{0258B3FB-3785-426E-843F-6354322DE3D9}"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028C7-6345-4F7C-8DA6-7B8B5C415262}">
      <dsp:nvSpPr>
        <dsp:cNvPr id="0" name=""/>
        <dsp:cNvSpPr/>
      </dsp:nvSpPr>
      <dsp:spPr>
        <a:xfrm rot="2790565">
          <a:off x="134253" y="1674795"/>
          <a:ext cx="2680745" cy="148898"/>
        </a:xfrm>
        <a:prstGeom prst="rect">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DB4E20-1FF7-40B8-BB2E-F38FEA96BC48}">
      <dsp:nvSpPr>
        <dsp:cNvPr id="0" name=""/>
        <dsp:cNvSpPr/>
      </dsp:nvSpPr>
      <dsp:spPr>
        <a:xfrm>
          <a:off x="0" y="159379"/>
          <a:ext cx="2091511" cy="173289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Transfer Request</a:t>
          </a:r>
        </a:p>
      </dsp:txBody>
      <dsp:txXfrm>
        <a:off x="50755" y="210134"/>
        <a:ext cx="1990001" cy="1631381"/>
      </dsp:txXfrm>
    </dsp:sp>
    <dsp:sp modelId="{CE7989F5-6720-4DB6-8F8E-71095C30C17F}">
      <dsp:nvSpPr>
        <dsp:cNvPr id="0" name=""/>
        <dsp:cNvSpPr/>
      </dsp:nvSpPr>
      <dsp:spPr>
        <a:xfrm rot="1557497">
          <a:off x="2298768" y="3088378"/>
          <a:ext cx="2003361" cy="148898"/>
        </a:xfrm>
        <a:prstGeom prst="rect">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78F4A2-4F40-413C-851A-104C57B34E2A}">
      <dsp:nvSpPr>
        <dsp:cNvPr id="0" name=""/>
        <dsp:cNvSpPr/>
      </dsp:nvSpPr>
      <dsp:spPr>
        <a:xfrm>
          <a:off x="2066232" y="2479069"/>
          <a:ext cx="1654428" cy="99265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Transfer Reply</a:t>
          </a:r>
        </a:p>
      </dsp:txBody>
      <dsp:txXfrm>
        <a:off x="2095306" y="2508143"/>
        <a:ext cx="1596280" cy="934508"/>
      </dsp:txXfrm>
    </dsp:sp>
    <dsp:sp modelId="{9507DBED-7851-4958-8A08-2BE17763E402}">
      <dsp:nvSpPr>
        <dsp:cNvPr id="0" name=""/>
        <dsp:cNvSpPr/>
      </dsp:nvSpPr>
      <dsp:spPr>
        <a:xfrm>
          <a:off x="4206487" y="3526830"/>
          <a:ext cx="2206650" cy="148898"/>
        </a:xfrm>
        <a:prstGeom prst="rect">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6D1D22-9782-4C23-A3CD-FD6A97F5D814}">
      <dsp:nvSpPr>
        <dsp:cNvPr id="0" name=""/>
        <dsp:cNvSpPr/>
      </dsp:nvSpPr>
      <dsp:spPr>
        <a:xfrm>
          <a:off x="3870187" y="3358681"/>
          <a:ext cx="1654428" cy="99265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Notice of Departure</a:t>
          </a:r>
        </a:p>
      </dsp:txBody>
      <dsp:txXfrm>
        <a:off x="3899261" y="3387755"/>
        <a:ext cx="1596280" cy="934508"/>
      </dsp:txXfrm>
    </dsp:sp>
    <dsp:sp modelId="{76618B93-F7F9-428B-BE86-A5497683B8FB}">
      <dsp:nvSpPr>
        <dsp:cNvPr id="0" name=""/>
        <dsp:cNvSpPr/>
      </dsp:nvSpPr>
      <dsp:spPr>
        <a:xfrm rot="19801566">
          <a:off x="6243968" y="2874028"/>
          <a:ext cx="2613272" cy="148898"/>
        </a:xfrm>
        <a:prstGeom prst="rect">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A8DFDC-DA01-4B79-B159-E13D1AC2AAC0}">
      <dsp:nvSpPr>
        <dsp:cNvPr id="0" name=""/>
        <dsp:cNvSpPr/>
      </dsp:nvSpPr>
      <dsp:spPr>
        <a:xfrm>
          <a:off x="6055612" y="3358681"/>
          <a:ext cx="1707882" cy="99265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Notice of Arrival</a:t>
          </a:r>
        </a:p>
      </dsp:txBody>
      <dsp:txXfrm>
        <a:off x="6084686" y="3387755"/>
        <a:ext cx="1649734" cy="934508"/>
      </dsp:txXfrm>
    </dsp:sp>
    <dsp:sp modelId="{2F380521-EFF9-4547-8833-793444D1C354}">
      <dsp:nvSpPr>
        <dsp:cNvPr id="0" name=""/>
        <dsp:cNvSpPr/>
      </dsp:nvSpPr>
      <dsp:spPr>
        <a:xfrm rot="17512656">
          <a:off x="8065870" y="1298998"/>
          <a:ext cx="1965689" cy="148898"/>
        </a:xfrm>
        <a:prstGeom prst="rect">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8FB912-2BDB-4920-8B42-FFC98086C405}">
      <dsp:nvSpPr>
        <dsp:cNvPr id="0" name=""/>
        <dsp:cNvSpPr/>
      </dsp:nvSpPr>
      <dsp:spPr>
        <a:xfrm>
          <a:off x="8025904" y="1612509"/>
          <a:ext cx="2300399" cy="186362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Supervision in the Receiving state</a:t>
          </a:r>
        </a:p>
      </dsp:txBody>
      <dsp:txXfrm>
        <a:off x="8080488" y="1667093"/>
        <a:ext cx="2191231" cy="1754455"/>
      </dsp:txXfrm>
    </dsp:sp>
    <dsp:sp modelId="{97F14FB5-632E-458A-A0F3-DD080FE5D136}">
      <dsp:nvSpPr>
        <dsp:cNvPr id="0" name=""/>
        <dsp:cNvSpPr/>
      </dsp:nvSpPr>
      <dsp:spPr>
        <a:xfrm>
          <a:off x="9081355" y="216079"/>
          <a:ext cx="1654428" cy="99265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Case Closure</a:t>
          </a:r>
        </a:p>
      </dsp:txBody>
      <dsp:txXfrm>
        <a:off x="9110429" y="245153"/>
        <a:ext cx="1596280" cy="934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47C62-F894-42B6-98BC-FD111ADA4539}">
      <dsp:nvSpPr>
        <dsp:cNvPr id="0" name=""/>
        <dsp:cNvSpPr/>
      </dsp:nvSpPr>
      <dsp:spPr>
        <a:xfrm>
          <a:off x="0" y="13687"/>
          <a:ext cx="4533177" cy="4069260"/>
        </a:xfrm>
        <a:prstGeom prst="roundRect">
          <a:avLst/>
        </a:prstGeom>
        <a:solidFill>
          <a:srgbClr val="102747"/>
        </a:solidFill>
        <a:ln w="12700" cap="flat" cmpd="sng" algn="ctr">
          <a:solidFill>
            <a:srgbClr val="1027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Attach details of offense (Narrative, Police Report, etc.)</a:t>
          </a:r>
        </a:p>
      </dsp:txBody>
      <dsp:txXfrm>
        <a:off x="198645" y="212332"/>
        <a:ext cx="4135887" cy="3671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F73FE-106B-4ADC-8B64-132FCB01570B}">
      <dsp:nvSpPr>
        <dsp:cNvPr id="0" name=""/>
        <dsp:cNvSpPr/>
      </dsp:nvSpPr>
      <dsp:spPr>
        <a:xfrm>
          <a:off x="162691" y="1685"/>
          <a:ext cx="1342334" cy="134233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Act or pattern of Non-Compliant Behavior</a:t>
          </a:r>
        </a:p>
      </dsp:txBody>
      <dsp:txXfrm>
        <a:off x="359271" y="198265"/>
        <a:ext cx="949174" cy="949174"/>
      </dsp:txXfrm>
    </dsp:sp>
    <dsp:sp modelId="{D994AEBD-F7B6-4D2F-9FE7-016D890555DD}">
      <dsp:nvSpPr>
        <dsp:cNvPr id="0" name=""/>
        <dsp:cNvSpPr/>
      </dsp:nvSpPr>
      <dsp:spPr>
        <a:xfrm>
          <a:off x="444582" y="1453017"/>
          <a:ext cx="778553" cy="778553"/>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7779" y="1750736"/>
        <a:ext cx="572159" cy="183115"/>
      </dsp:txXfrm>
    </dsp:sp>
    <dsp:sp modelId="{B131D8AF-558F-4410-AB2E-2E211E6299D6}">
      <dsp:nvSpPr>
        <dsp:cNvPr id="0" name=""/>
        <dsp:cNvSpPr/>
      </dsp:nvSpPr>
      <dsp:spPr>
        <a:xfrm>
          <a:off x="162691" y="2340568"/>
          <a:ext cx="1342334" cy="134233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Would Request Revocation of </a:t>
          </a:r>
          <a:r>
            <a:rPr lang="en-US" sz="1300" u="sng" kern="1200" dirty="0"/>
            <a:t>Supervision</a:t>
          </a:r>
          <a:endParaRPr lang="en-US" sz="1300" kern="1200" dirty="0"/>
        </a:p>
      </dsp:txBody>
      <dsp:txXfrm>
        <a:off x="359271" y="2537148"/>
        <a:ext cx="949174" cy="949174"/>
      </dsp:txXfrm>
    </dsp:sp>
    <dsp:sp modelId="{E3385A4E-E296-4E17-B18D-FD8B53CABB3F}">
      <dsp:nvSpPr>
        <dsp:cNvPr id="0" name=""/>
        <dsp:cNvSpPr/>
      </dsp:nvSpPr>
      <dsp:spPr>
        <a:xfrm>
          <a:off x="1706376" y="1592619"/>
          <a:ext cx="426862" cy="499348"/>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06376" y="1692489"/>
        <a:ext cx="298803" cy="299608"/>
      </dsp:txXfrm>
    </dsp:sp>
    <dsp:sp modelId="{0258B3FB-3785-426E-843F-6354322DE3D9}">
      <dsp:nvSpPr>
        <dsp:cNvPr id="0" name=""/>
        <dsp:cNvSpPr/>
      </dsp:nvSpPr>
      <dsp:spPr>
        <a:xfrm>
          <a:off x="2310426" y="499959"/>
          <a:ext cx="2684668" cy="2684668"/>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RETAKING</a:t>
          </a:r>
        </a:p>
        <a:p>
          <a:pPr marL="0" lvl="0" indent="0" algn="ctr" defTabSz="1200150">
            <a:lnSpc>
              <a:spcPct val="90000"/>
            </a:lnSpc>
            <a:spcBef>
              <a:spcPct val="0"/>
            </a:spcBef>
            <a:spcAft>
              <a:spcPct val="35000"/>
            </a:spcAft>
            <a:buNone/>
          </a:pPr>
          <a:r>
            <a:rPr lang="en-US" sz="2700" kern="1200" dirty="0"/>
            <a:t>Unsuccessful Supervision Documented</a:t>
          </a:r>
        </a:p>
      </dsp:txBody>
      <dsp:txXfrm>
        <a:off x="2703587" y="893120"/>
        <a:ext cx="1898346" cy="1898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F73FE-106B-4ADC-8B64-132FCB01570B}">
      <dsp:nvSpPr>
        <dsp:cNvPr id="0" name=""/>
        <dsp:cNvSpPr/>
      </dsp:nvSpPr>
      <dsp:spPr>
        <a:xfrm>
          <a:off x="162691" y="1685"/>
          <a:ext cx="1342334" cy="134233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Non-Compliant Behavior</a:t>
          </a:r>
        </a:p>
      </dsp:txBody>
      <dsp:txXfrm>
        <a:off x="359271" y="198265"/>
        <a:ext cx="949174" cy="949174"/>
      </dsp:txXfrm>
    </dsp:sp>
    <dsp:sp modelId="{D994AEBD-F7B6-4D2F-9FE7-016D890555DD}">
      <dsp:nvSpPr>
        <dsp:cNvPr id="0" name=""/>
        <dsp:cNvSpPr/>
      </dsp:nvSpPr>
      <dsp:spPr>
        <a:xfrm>
          <a:off x="444582" y="1453017"/>
          <a:ext cx="778553" cy="778553"/>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47779" y="1750736"/>
        <a:ext cx="572159" cy="183115"/>
      </dsp:txXfrm>
    </dsp:sp>
    <dsp:sp modelId="{B131D8AF-558F-4410-AB2E-2E211E6299D6}">
      <dsp:nvSpPr>
        <dsp:cNvPr id="0" name=""/>
        <dsp:cNvSpPr/>
      </dsp:nvSpPr>
      <dsp:spPr>
        <a:xfrm>
          <a:off x="162691" y="2340568"/>
          <a:ext cx="1342334" cy="134233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Would Apply Sanctions OR Corrective Actions</a:t>
          </a:r>
        </a:p>
      </dsp:txBody>
      <dsp:txXfrm>
        <a:off x="359271" y="2537148"/>
        <a:ext cx="949174" cy="949174"/>
      </dsp:txXfrm>
    </dsp:sp>
    <dsp:sp modelId="{E3385A4E-E296-4E17-B18D-FD8B53CABB3F}">
      <dsp:nvSpPr>
        <dsp:cNvPr id="0" name=""/>
        <dsp:cNvSpPr/>
      </dsp:nvSpPr>
      <dsp:spPr>
        <a:xfrm>
          <a:off x="1706376" y="1592619"/>
          <a:ext cx="426862" cy="499348"/>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06376" y="1692489"/>
        <a:ext cx="298803" cy="299608"/>
      </dsp:txXfrm>
    </dsp:sp>
    <dsp:sp modelId="{0258B3FB-3785-426E-843F-6354322DE3D9}">
      <dsp:nvSpPr>
        <dsp:cNvPr id="0" name=""/>
        <dsp:cNvSpPr/>
      </dsp:nvSpPr>
      <dsp:spPr>
        <a:xfrm>
          <a:off x="2310426" y="499959"/>
          <a:ext cx="2684668" cy="268466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Address Behavior &amp; Report to Sending State</a:t>
          </a:r>
        </a:p>
      </dsp:txBody>
      <dsp:txXfrm>
        <a:off x="2703587" y="893120"/>
        <a:ext cx="1898346" cy="18983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E8882-2EB7-4C4D-83EE-CCCDAFC91CC4}"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C3B00-917D-4D7D-9544-E68D739B1972}" type="slidenum">
              <a:rPr lang="en-US" smtClean="0"/>
              <a:t>‹#›</a:t>
            </a:fld>
            <a:endParaRPr lang="en-US"/>
          </a:p>
        </p:txBody>
      </p:sp>
    </p:spTree>
    <p:extLst>
      <p:ext uri="{BB962C8B-B14F-4D97-AF65-F5344CB8AC3E}">
        <p14:creationId xmlns:p14="http://schemas.microsoft.com/office/powerpoint/2010/main" val="96872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4700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13</a:t>
            </a:fld>
            <a:endParaRPr lang="en-US"/>
          </a:p>
        </p:txBody>
      </p:sp>
    </p:spTree>
    <p:extLst>
      <p:ext uri="{BB962C8B-B14F-4D97-AF65-F5344CB8AC3E}">
        <p14:creationId xmlns:p14="http://schemas.microsoft.com/office/powerpoint/2010/main" val="53155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 good plan, not be in violation status in the sending state and most have ties to the receiving state as being a resident (living in that state prior to committing their offense) or have family support.  </a:t>
            </a:r>
          </a:p>
          <a:p>
            <a:endParaRPr lang="en-US" baseline="0" dirty="0"/>
          </a:p>
          <a:p>
            <a:r>
              <a:rPr lang="en-US" dirty="0"/>
              <a:t>As clearly stated in case law,</a:t>
            </a:r>
            <a:r>
              <a:rPr lang="en-US" baseline="0" dirty="0"/>
              <a:t> no convicted person has a right to server his or her sentence in another state.  </a:t>
            </a:r>
          </a:p>
          <a:p>
            <a:endParaRPr lang="en-US" baseline="0" dirty="0"/>
          </a:p>
          <a:p>
            <a:r>
              <a:rPr lang="en-US" baseline="0" dirty="0"/>
              <a:t>It’s imperative offender’s understand this when allowed to transfer and that the compact is established to provide a legal mechanism for the offender to live and be supervised in a receiving state, not be an obstacle. </a:t>
            </a:r>
            <a:r>
              <a:rPr lang="en-US" dirty="0"/>
              <a:t> </a:t>
            </a:r>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184757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17</a:t>
            </a:fld>
            <a:endParaRPr lang="en-US"/>
          </a:p>
        </p:txBody>
      </p:sp>
    </p:spTree>
    <p:extLst>
      <p:ext uri="{BB962C8B-B14F-4D97-AF65-F5344CB8AC3E}">
        <p14:creationId xmlns:p14="http://schemas.microsoft.com/office/powerpoint/2010/main" val="362347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18</a:t>
            </a:fld>
            <a:endParaRPr lang="en-US"/>
          </a:p>
        </p:txBody>
      </p:sp>
    </p:spTree>
    <p:extLst>
      <p:ext uri="{BB962C8B-B14F-4D97-AF65-F5344CB8AC3E}">
        <p14:creationId xmlns:p14="http://schemas.microsoft.com/office/powerpoint/2010/main" val="113345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19</a:t>
            </a:fld>
            <a:endParaRPr lang="en-US"/>
          </a:p>
        </p:txBody>
      </p:sp>
    </p:spTree>
    <p:extLst>
      <p:ext uri="{BB962C8B-B14F-4D97-AF65-F5344CB8AC3E}">
        <p14:creationId xmlns:p14="http://schemas.microsoft.com/office/powerpoint/2010/main" val="214056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20</a:t>
            </a:fld>
            <a:endParaRPr lang="en-US"/>
          </a:p>
        </p:txBody>
      </p:sp>
    </p:spTree>
    <p:extLst>
      <p:ext uri="{BB962C8B-B14F-4D97-AF65-F5344CB8AC3E}">
        <p14:creationId xmlns:p14="http://schemas.microsoft.com/office/powerpoint/2010/main" val="42044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79328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22</a:t>
            </a:fld>
            <a:endParaRPr lang="en-US"/>
          </a:p>
        </p:txBody>
      </p:sp>
    </p:spTree>
    <p:extLst>
      <p:ext uri="{BB962C8B-B14F-4D97-AF65-F5344CB8AC3E}">
        <p14:creationId xmlns:p14="http://schemas.microsoft.com/office/powerpoint/2010/main" val="118247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23</a:t>
            </a:fld>
            <a:endParaRPr lang="en-US"/>
          </a:p>
        </p:txBody>
      </p:sp>
    </p:spTree>
    <p:extLst>
      <p:ext uri="{BB962C8B-B14F-4D97-AF65-F5344CB8AC3E}">
        <p14:creationId xmlns:p14="http://schemas.microsoft.com/office/powerpoint/2010/main" val="107594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Ris</a:t>
            </a:r>
            <a:r>
              <a:rPr lang="en-US" dirty="0"/>
              <a:t> </a:t>
            </a:r>
            <a:r>
              <a:rPr lang="en-US" i="1" dirty="0"/>
              <a:t>Provides temporary permission for offender to be in a receiving state during the investigation.</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82270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69872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26</a:t>
            </a:fld>
            <a:endParaRPr lang="en-US"/>
          </a:p>
        </p:txBody>
      </p:sp>
    </p:spTree>
    <p:extLst>
      <p:ext uri="{BB962C8B-B14F-4D97-AF65-F5344CB8AC3E}">
        <p14:creationId xmlns:p14="http://schemas.microsoft.com/office/powerpoint/2010/main" val="159501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27</a:t>
            </a:fld>
            <a:endParaRPr lang="en-US"/>
          </a:p>
        </p:txBody>
      </p:sp>
    </p:spTree>
    <p:extLst>
      <p:ext uri="{BB962C8B-B14F-4D97-AF65-F5344CB8AC3E}">
        <p14:creationId xmlns:p14="http://schemas.microsoft.com/office/powerpoint/2010/main" val="401138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LIRS:  Provide documentation </a:t>
            </a:r>
          </a:p>
        </p:txBody>
      </p:sp>
      <p:sp>
        <p:nvSpPr>
          <p:cNvPr id="4" name="Slide Number Placeholder 3"/>
          <p:cNvSpPr>
            <a:spLocks noGrp="1"/>
          </p:cNvSpPr>
          <p:nvPr>
            <p:ph type="sldNum" sz="quarter" idx="10"/>
          </p:nvPr>
        </p:nvSpPr>
        <p:spPr/>
        <p:txBody>
          <a:bodyPr/>
          <a:lstStyle/>
          <a:p>
            <a:fld id="{41279EED-C460-4751-8E52-D18C6054A4B8}" type="slidenum">
              <a:rPr lang="en-US" smtClean="0"/>
              <a:t>28</a:t>
            </a:fld>
            <a:endParaRPr lang="en-US"/>
          </a:p>
        </p:txBody>
      </p:sp>
    </p:spTree>
    <p:extLst>
      <p:ext uri="{BB962C8B-B14F-4D97-AF65-F5344CB8AC3E}">
        <p14:creationId xmlns:p14="http://schemas.microsoft.com/office/powerpoint/2010/main" val="167731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29</a:t>
            </a:fld>
            <a:endParaRPr lang="en-US"/>
          </a:p>
        </p:txBody>
      </p:sp>
    </p:spTree>
    <p:extLst>
      <p:ext uri="{BB962C8B-B14F-4D97-AF65-F5344CB8AC3E}">
        <p14:creationId xmlns:p14="http://schemas.microsoft.com/office/powerpoint/2010/main" val="3123792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30</a:t>
            </a:fld>
            <a:endParaRPr lang="en-US"/>
          </a:p>
        </p:txBody>
      </p:sp>
    </p:spTree>
    <p:extLst>
      <p:ext uri="{BB962C8B-B14F-4D97-AF65-F5344CB8AC3E}">
        <p14:creationId xmlns:p14="http://schemas.microsoft.com/office/powerpoint/2010/main" val="223081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31</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32</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33</a:t>
            </a:fld>
            <a:endParaRPr lang="en-US"/>
          </a:p>
        </p:txBody>
      </p:sp>
    </p:spTree>
    <p:extLst>
      <p:ext uri="{BB962C8B-B14F-4D97-AF65-F5344CB8AC3E}">
        <p14:creationId xmlns:p14="http://schemas.microsoft.com/office/powerpoint/2010/main" val="74697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important to highlight purposes of compact.  No decisions or actions should be made that do not support these.</a:t>
            </a:r>
          </a:p>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34</a:t>
            </a:fld>
            <a:endParaRPr lang="en-US"/>
          </a:p>
        </p:txBody>
      </p:sp>
    </p:spTree>
    <p:extLst>
      <p:ext uri="{BB962C8B-B14F-4D97-AF65-F5344CB8AC3E}">
        <p14:creationId xmlns:p14="http://schemas.microsoft.com/office/powerpoint/2010/main" val="3864464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35</a:t>
            </a:fld>
            <a:endParaRPr lang="en-US"/>
          </a:p>
        </p:txBody>
      </p:sp>
    </p:spTree>
    <p:extLst>
      <p:ext uri="{BB962C8B-B14F-4D97-AF65-F5344CB8AC3E}">
        <p14:creationId xmlns:p14="http://schemas.microsoft.com/office/powerpoint/2010/main" val="2450371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36</a:t>
            </a:fld>
            <a:endParaRPr lang="en-US"/>
          </a:p>
        </p:txBody>
      </p:sp>
    </p:spTree>
    <p:extLst>
      <p:ext uri="{BB962C8B-B14F-4D97-AF65-F5344CB8AC3E}">
        <p14:creationId xmlns:p14="http://schemas.microsoft.com/office/powerpoint/2010/main" val="131218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37</a:t>
            </a:fld>
            <a:endParaRPr lang="en-US"/>
          </a:p>
        </p:txBody>
      </p:sp>
    </p:spTree>
    <p:extLst>
      <p:ext uri="{BB962C8B-B14F-4D97-AF65-F5344CB8AC3E}">
        <p14:creationId xmlns:p14="http://schemas.microsoft.com/office/powerpoint/2010/main" val="1687928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38</a:t>
            </a:fld>
            <a:endParaRPr lang="en-US"/>
          </a:p>
        </p:txBody>
      </p:sp>
    </p:spTree>
    <p:extLst>
      <p:ext uri="{BB962C8B-B14F-4D97-AF65-F5344CB8AC3E}">
        <p14:creationId xmlns:p14="http://schemas.microsoft.com/office/powerpoint/2010/main" val="2961442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39</a:t>
            </a:fld>
            <a:endParaRPr lang="en-US"/>
          </a:p>
        </p:txBody>
      </p:sp>
    </p:spTree>
    <p:extLst>
      <p:ext uri="{BB962C8B-B14F-4D97-AF65-F5344CB8AC3E}">
        <p14:creationId xmlns:p14="http://schemas.microsoft.com/office/powerpoint/2010/main" val="1744806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Absconder apprehended, but sending state could not pick up or transport-</a:t>
            </a:r>
          </a:p>
          <a:p>
            <a:pPr lvl="1"/>
            <a:r>
              <a:rPr lang="en-US" dirty="0"/>
              <a:t>Receiving state agreed to resume supervision until such a time as sending state could make arrangements</a:t>
            </a:r>
          </a:p>
          <a:p>
            <a:pPr lvl="1"/>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40</a:t>
            </a:fld>
            <a:endParaRPr lang="en-US"/>
          </a:p>
        </p:txBody>
      </p:sp>
    </p:spTree>
    <p:extLst>
      <p:ext uri="{BB962C8B-B14F-4D97-AF65-F5344CB8AC3E}">
        <p14:creationId xmlns:p14="http://schemas.microsoft.com/office/powerpoint/2010/main" val="2920473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41</a:t>
            </a:fld>
            <a:endParaRPr lang="en-US"/>
          </a:p>
        </p:txBody>
      </p:sp>
    </p:spTree>
    <p:extLst>
      <p:ext uri="{BB962C8B-B14F-4D97-AF65-F5344CB8AC3E}">
        <p14:creationId xmlns:p14="http://schemas.microsoft.com/office/powerpoint/2010/main" val="96176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42</a:t>
            </a:fld>
            <a:endParaRPr lang="en-US"/>
          </a:p>
        </p:txBody>
      </p:sp>
    </p:spTree>
    <p:extLst>
      <p:ext uri="{BB962C8B-B14F-4D97-AF65-F5344CB8AC3E}">
        <p14:creationId xmlns:p14="http://schemas.microsoft.com/office/powerpoint/2010/main" val="3995873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43</a:t>
            </a:fld>
            <a:endParaRPr lang="en-US"/>
          </a:p>
        </p:txBody>
      </p:sp>
    </p:spTree>
    <p:extLst>
      <p:ext uri="{BB962C8B-B14F-4D97-AF65-F5344CB8AC3E}">
        <p14:creationId xmlns:p14="http://schemas.microsoft.com/office/powerpoint/2010/main" val="210036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44</a:t>
            </a:fld>
            <a:endParaRPr lang="en-US"/>
          </a:p>
        </p:txBody>
      </p:sp>
    </p:spTree>
    <p:extLst>
      <p:ext uri="{BB962C8B-B14F-4D97-AF65-F5344CB8AC3E}">
        <p14:creationId xmlns:p14="http://schemas.microsoft.com/office/powerpoint/2010/main" val="198498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45</a:t>
            </a:fld>
            <a:endParaRPr lang="en-US"/>
          </a:p>
        </p:txBody>
      </p:sp>
    </p:spTree>
    <p:extLst>
      <p:ext uri="{BB962C8B-B14F-4D97-AF65-F5344CB8AC3E}">
        <p14:creationId xmlns:p14="http://schemas.microsoft.com/office/powerpoint/2010/main" val="220396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Explaining the consequences is important for stakeholder resisting compliance with compact requirements</a:t>
            </a:r>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167643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9</a:t>
            </a:fld>
            <a:endParaRPr lang="en-US"/>
          </a:p>
        </p:txBody>
      </p:sp>
    </p:spTree>
    <p:extLst>
      <p:ext uri="{BB962C8B-B14F-4D97-AF65-F5344CB8AC3E}">
        <p14:creationId xmlns:p14="http://schemas.microsoft.com/office/powerpoint/2010/main" val="108731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Through ICAOS individuals on supervision provide opportunity for support and stability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310930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11</a:t>
            </a:fld>
            <a:endParaRPr lang="en-US"/>
          </a:p>
        </p:txBody>
      </p:sp>
    </p:spTree>
    <p:extLst>
      <p:ext uri="{BB962C8B-B14F-4D97-AF65-F5344CB8AC3E}">
        <p14:creationId xmlns:p14="http://schemas.microsoft.com/office/powerpoint/2010/main" val="53751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eligibility for deferred sentenced offenders </a:t>
            </a:r>
          </a:p>
          <a:p>
            <a:endParaRPr lang="en-US" dirty="0"/>
          </a:p>
          <a:p>
            <a:r>
              <a:rPr lang="en-US" dirty="0"/>
              <a:t>Furloughed and </a:t>
            </a:r>
            <a:r>
              <a:rPr lang="en-US" dirty="0" err="1"/>
              <a:t>preparole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63694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ED1C-160F-45B9-A5D3-4BCF1BBAB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2462A-678C-414A-A67C-D533E9A51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D04DD-AAB6-4061-B21A-4D6377C9F365}"/>
              </a:ext>
            </a:extLst>
          </p:cNvPr>
          <p:cNvSpPr>
            <a:spLocks noGrp="1"/>
          </p:cNvSpPr>
          <p:nvPr>
            <p:ph type="dt" sz="half" idx="10"/>
          </p:nvPr>
        </p:nvSpPr>
        <p:spPr/>
        <p:txBody>
          <a:bodyPr/>
          <a:lstStyle/>
          <a:p>
            <a:fld id="{CCA2D4ED-CB9C-436D-9D6B-67B343ABA187}" type="datetime1">
              <a:rPr lang="en-US" smtClean="0"/>
              <a:t>10/25/2023</a:t>
            </a:fld>
            <a:endParaRPr lang="en-US"/>
          </a:p>
        </p:txBody>
      </p:sp>
      <p:sp>
        <p:nvSpPr>
          <p:cNvPr id="5" name="Footer Placeholder 4">
            <a:extLst>
              <a:ext uri="{FF2B5EF4-FFF2-40B4-BE49-F238E27FC236}">
                <a16:creationId xmlns:a16="http://schemas.microsoft.com/office/drawing/2014/main" id="{01E03B36-CE38-4B39-8AF8-04A70DF52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3BD86-03E6-4F93-B29C-E5E612153586}"/>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74684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F4A4-F2FD-48CC-88AA-99EA21F840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F63DF-5B41-4FC0-8E34-F0E56EFBA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130F-9CDC-458E-A50A-729B541E50C9}"/>
              </a:ext>
            </a:extLst>
          </p:cNvPr>
          <p:cNvSpPr>
            <a:spLocks noGrp="1"/>
          </p:cNvSpPr>
          <p:nvPr>
            <p:ph type="dt" sz="half" idx="10"/>
          </p:nvPr>
        </p:nvSpPr>
        <p:spPr/>
        <p:txBody>
          <a:bodyPr/>
          <a:lstStyle/>
          <a:p>
            <a:fld id="{6D680628-8C46-4951-B60A-CB7994BD35EF}" type="datetime1">
              <a:rPr lang="en-US" smtClean="0"/>
              <a:t>10/25/2023</a:t>
            </a:fld>
            <a:endParaRPr lang="en-US"/>
          </a:p>
        </p:txBody>
      </p:sp>
      <p:sp>
        <p:nvSpPr>
          <p:cNvPr id="5" name="Footer Placeholder 4">
            <a:extLst>
              <a:ext uri="{FF2B5EF4-FFF2-40B4-BE49-F238E27FC236}">
                <a16:creationId xmlns:a16="http://schemas.microsoft.com/office/drawing/2014/main" id="{94FBDAB0-31B1-430D-A368-18ED70182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5C3A3-30B2-46D3-91B8-6C10622CFD6A}"/>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7282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82163-D84D-41CB-97D8-C42DED639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127F1-84AB-4BB0-8929-6E75EEB060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633F5-76AF-44D2-A5C4-7CC792BC0343}"/>
              </a:ext>
            </a:extLst>
          </p:cNvPr>
          <p:cNvSpPr>
            <a:spLocks noGrp="1"/>
          </p:cNvSpPr>
          <p:nvPr>
            <p:ph type="dt" sz="half" idx="10"/>
          </p:nvPr>
        </p:nvSpPr>
        <p:spPr/>
        <p:txBody>
          <a:bodyPr/>
          <a:lstStyle/>
          <a:p>
            <a:fld id="{1B590B75-7D95-403D-A898-81889F308FCE}" type="datetime1">
              <a:rPr lang="en-US" smtClean="0"/>
              <a:t>10/25/2023</a:t>
            </a:fld>
            <a:endParaRPr lang="en-US"/>
          </a:p>
        </p:txBody>
      </p:sp>
      <p:sp>
        <p:nvSpPr>
          <p:cNvPr id="5" name="Footer Placeholder 4">
            <a:extLst>
              <a:ext uri="{FF2B5EF4-FFF2-40B4-BE49-F238E27FC236}">
                <a16:creationId xmlns:a16="http://schemas.microsoft.com/office/drawing/2014/main" id="{EF2BDBFE-7433-4785-93DC-4E04112DD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40E51-4B53-4356-B3CE-AD6F5FC107E1}"/>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50333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7AF7-49B9-457D-B801-62B1A8E07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285C7-AF60-48F5-9AAB-109EAA672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45B6A-EC1C-48AE-AA84-45EE911D116D}"/>
              </a:ext>
            </a:extLst>
          </p:cNvPr>
          <p:cNvSpPr>
            <a:spLocks noGrp="1"/>
          </p:cNvSpPr>
          <p:nvPr>
            <p:ph type="dt" sz="half" idx="10"/>
          </p:nvPr>
        </p:nvSpPr>
        <p:spPr/>
        <p:txBody>
          <a:bodyPr/>
          <a:lstStyle/>
          <a:p>
            <a:fld id="{59D4C066-D02D-4FA5-9DD3-F50E9CAB2C67}" type="datetime1">
              <a:rPr lang="en-US" smtClean="0"/>
              <a:t>10/25/2023</a:t>
            </a:fld>
            <a:endParaRPr lang="en-US"/>
          </a:p>
        </p:txBody>
      </p:sp>
      <p:sp>
        <p:nvSpPr>
          <p:cNvPr id="5" name="Footer Placeholder 4">
            <a:extLst>
              <a:ext uri="{FF2B5EF4-FFF2-40B4-BE49-F238E27FC236}">
                <a16:creationId xmlns:a16="http://schemas.microsoft.com/office/drawing/2014/main" id="{DA627F12-47F9-411A-B753-6423B49BB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BEFE-7F03-4D95-98C3-4BB4204DD5E8}"/>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272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B9D7-3246-40C7-8E38-ED418AF03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9E6CB1-BBC4-4AF1-9230-14D17AC54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FBB1E-3A51-442B-8CEB-3594C643D680}"/>
              </a:ext>
            </a:extLst>
          </p:cNvPr>
          <p:cNvSpPr>
            <a:spLocks noGrp="1"/>
          </p:cNvSpPr>
          <p:nvPr>
            <p:ph type="dt" sz="half" idx="10"/>
          </p:nvPr>
        </p:nvSpPr>
        <p:spPr/>
        <p:txBody>
          <a:bodyPr/>
          <a:lstStyle/>
          <a:p>
            <a:fld id="{B2B13F2A-88E8-45EA-BCD7-7F20F0DEABAB}" type="datetime1">
              <a:rPr lang="en-US" smtClean="0"/>
              <a:t>10/25/2023</a:t>
            </a:fld>
            <a:endParaRPr lang="en-US"/>
          </a:p>
        </p:txBody>
      </p:sp>
      <p:sp>
        <p:nvSpPr>
          <p:cNvPr id="5" name="Footer Placeholder 4">
            <a:extLst>
              <a:ext uri="{FF2B5EF4-FFF2-40B4-BE49-F238E27FC236}">
                <a16:creationId xmlns:a16="http://schemas.microsoft.com/office/drawing/2014/main" id="{8BF6F75B-30BA-45D9-B42E-5FCB27A88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4120-8180-477C-BC7D-D0A3BDFF8E43}"/>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58488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8BFE-3CC4-41F8-81F2-6BA8AAD3D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550BF-9A90-455D-A419-B9FB398E1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CF227-3BE6-439A-A529-5712E5346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9F815-E286-4A47-8A7E-4671945615CA}"/>
              </a:ext>
            </a:extLst>
          </p:cNvPr>
          <p:cNvSpPr>
            <a:spLocks noGrp="1"/>
          </p:cNvSpPr>
          <p:nvPr>
            <p:ph type="dt" sz="half" idx="10"/>
          </p:nvPr>
        </p:nvSpPr>
        <p:spPr/>
        <p:txBody>
          <a:bodyPr/>
          <a:lstStyle/>
          <a:p>
            <a:fld id="{B86D156A-21F6-4D9D-B908-7B7283E7E255}" type="datetime1">
              <a:rPr lang="en-US" smtClean="0"/>
              <a:t>10/25/2023</a:t>
            </a:fld>
            <a:endParaRPr lang="en-US"/>
          </a:p>
        </p:txBody>
      </p:sp>
      <p:sp>
        <p:nvSpPr>
          <p:cNvPr id="6" name="Footer Placeholder 5">
            <a:extLst>
              <a:ext uri="{FF2B5EF4-FFF2-40B4-BE49-F238E27FC236}">
                <a16:creationId xmlns:a16="http://schemas.microsoft.com/office/drawing/2014/main" id="{F2EBFF93-D832-48F6-BA04-E3F78F74F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AE85-D523-475D-9BC7-AA1885CB42BE}"/>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07225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18AC-9FE5-41D8-9BED-1A8C5CA517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29403C-5988-437C-AA04-FE3DBA6C2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35983-F7CE-4535-85A6-FA779E4C2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6E414-E638-4F35-92E6-6D5881C6B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C7C09-8A32-4996-9809-BF52B78E3C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939AD-9BB7-4E8E-8932-6226B6CD2719}"/>
              </a:ext>
            </a:extLst>
          </p:cNvPr>
          <p:cNvSpPr>
            <a:spLocks noGrp="1"/>
          </p:cNvSpPr>
          <p:nvPr>
            <p:ph type="dt" sz="half" idx="10"/>
          </p:nvPr>
        </p:nvSpPr>
        <p:spPr/>
        <p:txBody>
          <a:bodyPr/>
          <a:lstStyle/>
          <a:p>
            <a:fld id="{DA200CE8-71AE-496A-99AD-D55BC7F35B1F}" type="datetime1">
              <a:rPr lang="en-US" smtClean="0"/>
              <a:t>10/25/2023</a:t>
            </a:fld>
            <a:endParaRPr lang="en-US"/>
          </a:p>
        </p:txBody>
      </p:sp>
      <p:sp>
        <p:nvSpPr>
          <p:cNvPr id="8" name="Footer Placeholder 7">
            <a:extLst>
              <a:ext uri="{FF2B5EF4-FFF2-40B4-BE49-F238E27FC236}">
                <a16:creationId xmlns:a16="http://schemas.microsoft.com/office/drawing/2014/main" id="{6D940D96-8C5F-4F3B-A3B2-0E9E3BC31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CE2F4E-AAE6-47D0-B30A-C0421FC841C1}"/>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1544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3930-CF10-43E3-A0A5-3C86989E7F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9F1A29-93CE-4B9B-83B5-CB9838344283}"/>
              </a:ext>
            </a:extLst>
          </p:cNvPr>
          <p:cNvSpPr>
            <a:spLocks noGrp="1"/>
          </p:cNvSpPr>
          <p:nvPr>
            <p:ph type="dt" sz="half" idx="10"/>
          </p:nvPr>
        </p:nvSpPr>
        <p:spPr/>
        <p:txBody>
          <a:bodyPr/>
          <a:lstStyle/>
          <a:p>
            <a:fld id="{0B947D2B-501A-4FC6-A842-BED07A11260E}" type="datetime1">
              <a:rPr lang="en-US" smtClean="0"/>
              <a:t>10/25/2023</a:t>
            </a:fld>
            <a:endParaRPr lang="en-US"/>
          </a:p>
        </p:txBody>
      </p:sp>
      <p:sp>
        <p:nvSpPr>
          <p:cNvPr id="4" name="Footer Placeholder 3">
            <a:extLst>
              <a:ext uri="{FF2B5EF4-FFF2-40B4-BE49-F238E27FC236}">
                <a16:creationId xmlns:a16="http://schemas.microsoft.com/office/drawing/2014/main" id="{6DF847C4-982F-48AA-B854-1D4EBC55D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9F112-E9A8-48A7-89AC-B36072847FBD}"/>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46363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A70ED-75ED-4768-B867-D0484D44AA7D}"/>
              </a:ext>
            </a:extLst>
          </p:cNvPr>
          <p:cNvSpPr>
            <a:spLocks noGrp="1"/>
          </p:cNvSpPr>
          <p:nvPr>
            <p:ph type="dt" sz="half" idx="10"/>
          </p:nvPr>
        </p:nvSpPr>
        <p:spPr/>
        <p:txBody>
          <a:bodyPr/>
          <a:lstStyle/>
          <a:p>
            <a:fld id="{84373101-814A-4E55-B222-6EABA010EE0D}" type="datetime1">
              <a:rPr lang="en-US" smtClean="0"/>
              <a:t>10/25/2023</a:t>
            </a:fld>
            <a:endParaRPr lang="en-US"/>
          </a:p>
        </p:txBody>
      </p:sp>
      <p:sp>
        <p:nvSpPr>
          <p:cNvPr id="3" name="Footer Placeholder 2">
            <a:extLst>
              <a:ext uri="{FF2B5EF4-FFF2-40B4-BE49-F238E27FC236}">
                <a16:creationId xmlns:a16="http://schemas.microsoft.com/office/drawing/2014/main" id="{8421C268-C2D5-4E62-9995-D6828031B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17074-316B-4EE8-9E7C-E7C0B7876FE9}"/>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2593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3AAE-A3B8-40F7-AAEB-C88ED811E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FE4F1-EAF2-4C90-9D84-23B5BCCC2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8325B-901B-4701-A1C4-72940EA81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90F11-E612-4E3F-90AB-3418C2E5B364}"/>
              </a:ext>
            </a:extLst>
          </p:cNvPr>
          <p:cNvSpPr>
            <a:spLocks noGrp="1"/>
          </p:cNvSpPr>
          <p:nvPr>
            <p:ph type="dt" sz="half" idx="10"/>
          </p:nvPr>
        </p:nvSpPr>
        <p:spPr/>
        <p:txBody>
          <a:bodyPr/>
          <a:lstStyle/>
          <a:p>
            <a:fld id="{2082CB4A-175E-4416-8608-5AE86799F020}" type="datetime1">
              <a:rPr lang="en-US" smtClean="0"/>
              <a:t>10/25/2023</a:t>
            </a:fld>
            <a:endParaRPr lang="en-US"/>
          </a:p>
        </p:txBody>
      </p:sp>
      <p:sp>
        <p:nvSpPr>
          <p:cNvPr id="6" name="Footer Placeholder 5">
            <a:extLst>
              <a:ext uri="{FF2B5EF4-FFF2-40B4-BE49-F238E27FC236}">
                <a16:creationId xmlns:a16="http://schemas.microsoft.com/office/drawing/2014/main" id="{8BA55E63-DE7C-44F4-9C1F-49B3AA541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11E1D-8DD0-4CF5-94E8-53D6307CFD5A}"/>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65837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E089-530A-4BD1-AA27-D24905A16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5ACB-A500-41BF-A800-5526233C3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C3410-C2ED-49DA-91F4-C50E65084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4CE4-7925-4219-909E-E4021B14BD95}"/>
              </a:ext>
            </a:extLst>
          </p:cNvPr>
          <p:cNvSpPr>
            <a:spLocks noGrp="1"/>
          </p:cNvSpPr>
          <p:nvPr>
            <p:ph type="dt" sz="half" idx="10"/>
          </p:nvPr>
        </p:nvSpPr>
        <p:spPr/>
        <p:txBody>
          <a:bodyPr/>
          <a:lstStyle/>
          <a:p>
            <a:fld id="{6D96728D-4167-465D-A3DE-D3FBD7FE89DE}" type="datetime1">
              <a:rPr lang="en-US" smtClean="0"/>
              <a:t>10/25/2023</a:t>
            </a:fld>
            <a:endParaRPr lang="en-US"/>
          </a:p>
        </p:txBody>
      </p:sp>
      <p:sp>
        <p:nvSpPr>
          <p:cNvPr id="6" name="Footer Placeholder 5">
            <a:extLst>
              <a:ext uri="{FF2B5EF4-FFF2-40B4-BE49-F238E27FC236}">
                <a16:creationId xmlns:a16="http://schemas.microsoft.com/office/drawing/2014/main" id="{DCF84C6D-642B-4165-BCBE-04916BFBF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2235A-DC51-4266-82C1-78AAB86E763F}"/>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97241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7298A-696F-4E22-B4B9-DB0B7630B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A8883-574E-4B3D-8CFA-AEDEF7331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960AC-7F44-4A98-8255-C9A62F70B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B88BE-90C7-450A-97C9-CF1366203641}" type="datetime1">
              <a:rPr lang="en-US" smtClean="0"/>
              <a:t>10/25/2023</a:t>
            </a:fld>
            <a:endParaRPr lang="en-US"/>
          </a:p>
        </p:txBody>
      </p:sp>
      <p:sp>
        <p:nvSpPr>
          <p:cNvPr id="5" name="Footer Placeholder 4">
            <a:extLst>
              <a:ext uri="{FF2B5EF4-FFF2-40B4-BE49-F238E27FC236}">
                <a16:creationId xmlns:a16="http://schemas.microsoft.com/office/drawing/2014/main" id="{4430C6D7-D895-446F-AD2B-B18468FFA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AEAA16-A5FB-48DB-9E8D-2D16BB167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a:p>
        </p:txBody>
      </p:sp>
    </p:spTree>
    <p:extLst>
      <p:ext uri="{BB962C8B-B14F-4D97-AF65-F5344CB8AC3E}">
        <p14:creationId xmlns:p14="http://schemas.microsoft.com/office/powerpoint/2010/main" val="255647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www.istockphoto.com/vector/verified-grunge-retro-isolated-stamp-gm481032508-68897807"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hyperlink" Target="mailto:fl.compact@fdc.myflorida.com"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mailto:fl.compact@fdc.myflorida.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hyperlink" Target="http://www.bucketlife.com/blog/if-youre-waiting-for-permission-here-it-is"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hyperlink" Target="https://www.istockphoto.com/vector/verified-grunge-retro-isolated-stamp-gm481032508-68897807" TargetMode="Externa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hyperlink" Target="https://www.thenerdyteacher.com/2020/10/are-due-dates-important-during-pandemic.html" TargetMode="Externa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interstatecompact.org/resources/fees" TargetMode="External"/><Relationship Id="rId5" Type="http://schemas.openxmlformats.org/officeDocument/2006/relationships/hyperlink" Target="http://thebluediamondgallery.com/r/responsibility.html" TargetMode="Externa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mailto:fl.compact@fdc.myflorida.co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35.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40.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32.sv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85841" y="563336"/>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40362" y="1578812"/>
            <a:ext cx="9554461" cy="2254416"/>
            <a:chOff x="810520" y="1894425"/>
            <a:chExt cx="8063425" cy="2254416"/>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894425"/>
              <a:ext cx="8063425" cy="1538883"/>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ICAOS Rules Training</a:t>
              </a:r>
            </a:p>
            <a:p>
              <a:r>
                <a:rPr lang="en-US" sz="4000" dirty="0">
                  <a:solidFill>
                    <a:srgbClr val="102747"/>
                  </a:solidFill>
                  <a:latin typeface="Garamond" panose="02020404030301010803" pitchFamily="18" charset="0"/>
                </a:rPr>
                <a:t>For County Misdemeanor Cases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3FC859BB-9DED-4BC3-A24A-683432F38FB3}"/>
              </a:ext>
            </a:extLst>
          </p:cNvPr>
          <p:cNvGrpSpPr/>
          <p:nvPr/>
        </p:nvGrpSpPr>
        <p:grpSpPr>
          <a:xfrm>
            <a:off x="2589923" y="4489273"/>
            <a:ext cx="7271567" cy="1575133"/>
            <a:chOff x="637514" y="1259396"/>
            <a:chExt cx="3202734" cy="738655"/>
          </a:xfrm>
        </p:grpSpPr>
        <p:sp>
          <p:nvSpPr>
            <p:cNvPr id="21" name="Rectangle 20">
              <a:extLst>
                <a:ext uri="{FF2B5EF4-FFF2-40B4-BE49-F238E27FC236}">
                  <a16:creationId xmlns:a16="http://schemas.microsoft.com/office/drawing/2014/main" id="{1B14BE5B-21DC-47E0-8177-5D05CFFDF548}"/>
                </a:ext>
              </a:extLst>
            </p:cNvPr>
            <p:cNvSpPr/>
            <p:nvPr/>
          </p:nvSpPr>
          <p:spPr>
            <a:xfrm>
              <a:off x="637514" y="1259396"/>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63">
              <a:extLst>
                <a:ext uri="{FF2B5EF4-FFF2-40B4-BE49-F238E27FC236}">
                  <a16:creationId xmlns:a16="http://schemas.microsoft.com/office/drawing/2014/main" id="{8F7A174D-DAFD-4582-9472-A624813A8C08}"/>
                </a:ext>
              </a:extLst>
            </p:cNvPr>
            <p:cNvSpPr txBox="1">
              <a:spLocks/>
            </p:cNvSpPr>
            <p:nvPr/>
          </p:nvSpPr>
          <p:spPr>
            <a:xfrm>
              <a:off x="725743" y="1348969"/>
              <a:ext cx="2885471" cy="610521"/>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endParaRPr lang="en-US" sz="1600" i="1" dirty="0">
                <a:solidFill>
                  <a:schemeClr val="bg1"/>
                </a:solidFill>
                <a:latin typeface="Garamond" panose="02020404030301010803" pitchFamily="18" charset="0"/>
                <a:cs typeface="Segoe UI" panose="020B0502040204020203" pitchFamily="34" charset="0"/>
              </a:endParaRPr>
            </a:p>
            <a:p>
              <a:pPr>
                <a:lnSpc>
                  <a:spcPct val="100000"/>
                </a:lnSpc>
                <a:spcBef>
                  <a:spcPts val="0"/>
                </a:spcBef>
              </a:pPr>
              <a:endParaRPr lang="en-US" sz="1600" i="1" dirty="0">
                <a:solidFill>
                  <a:schemeClr val="bg1"/>
                </a:solidFill>
                <a:latin typeface="Garamond" panose="02020404030301010803" pitchFamily="18" charset="0"/>
                <a:cs typeface="Segoe UI" panose="020B0502040204020203" pitchFamily="34" charset="0"/>
              </a:endParaRPr>
            </a:p>
            <a:p>
              <a:pPr>
                <a:lnSpc>
                  <a:spcPct val="100000"/>
                </a:lnSpc>
                <a:spcBef>
                  <a:spcPts val="0"/>
                </a:spcBef>
              </a:pPr>
              <a:r>
                <a:rPr lang="en-US" sz="2800" i="1" dirty="0">
                  <a:solidFill>
                    <a:schemeClr val="bg1"/>
                  </a:solidFill>
                  <a:latin typeface="Garamond" panose="02020404030301010803" pitchFamily="18" charset="0"/>
                  <a:cs typeface="Segoe UI" panose="020B0502040204020203" pitchFamily="34" charset="0"/>
                </a:rPr>
                <a:t>Tim Strickland</a:t>
              </a:r>
            </a:p>
            <a:p>
              <a:pPr>
                <a:lnSpc>
                  <a:spcPct val="100000"/>
                </a:lnSpc>
                <a:spcBef>
                  <a:spcPts val="0"/>
                </a:spcBef>
              </a:pPr>
              <a:r>
                <a:rPr lang="en-US" sz="2800" i="1" dirty="0">
                  <a:solidFill>
                    <a:schemeClr val="bg1"/>
                  </a:solidFill>
                  <a:latin typeface="Garamond" panose="02020404030301010803" pitchFamily="18" charset="0"/>
                  <a:cs typeface="Segoe UI" panose="020B0502040204020203" pitchFamily="34" charset="0"/>
                </a:rPr>
                <a:t>Florida Deputy Compact Administrator</a:t>
              </a:r>
              <a:endParaRPr lang="en-US" sz="2800" dirty="0">
                <a:solidFill>
                  <a:schemeClr val="bg1"/>
                </a:solidFill>
                <a:latin typeface="Garamond" panose="02020404030301010803" pitchFamily="18"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156642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pPr algn="ctr"/>
            <a:r>
              <a:rPr lang="en-US" sz="4000" dirty="0"/>
              <a:t>ICAOS Creates Circumstances to </a:t>
            </a:r>
            <a:br>
              <a:rPr lang="en-US" sz="4000" dirty="0"/>
            </a:br>
            <a:r>
              <a:rPr lang="en-US" sz="4000" dirty="0"/>
              <a:t>Promote Successful Supervision</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8515804" y="4473624"/>
            <a:ext cx="359390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Means of Support &amp; Employment</a:t>
            </a:r>
            <a:endParaRPr lang="en-US" sz="1800" dirty="0">
              <a:solidFill>
                <a:srgbClr val="102747"/>
              </a:solidFill>
            </a:endParaRPr>
          </a:p>
        </p:txBody>
      </p:sp>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671868" y="2444115"/>
            <a:ext cx="366469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Positive Relationships &amp; Family Support</a:t>
            </a:r>
          </a:p>
        </p:txBody>
      </p:sp>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6944789" y="2690335"/>
            <a:ext cx="3838301"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Life Stability</a:t>
            </a:r>
          </a:p>
        </p:txBody>
      </p:sp>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82294" y="4966067"/>
            <a:ext cx="4002893"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Resources/Programs</a:t>
            </a:r>
            <a:endParaRPr lang="en-US" sz="1800" dirty="0">
              <a:solidFill>
                <a:srgbClr val="102747"/>
              </a:solidFill>
            </a:endParaRPr>
          </a:p>
        </p:txBody>
      </p:sp>
      <p:pic>
        <p:nvPicPr>
          <p:cNvPr id="4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230E96D-84BE-4F91-94F4-C38037C57B63}"/>
              </a:ext>
            </a:extLst>
          </p:cNvPr>
          <p:cNvSpPr/>
          <p:nvPr/>
        </p:nvSpPr>
        <p:spPr>
          <a:xfrm>
            <a:off x="4442691" y="2040360"/>
            <a:ext cx="3593902" cy="3418331"/>
          </a:xfrm>
          <a:prstGeom prst="ellipse">
            <a:avLst/>
          </a:prstGeom>
          <a:solidFill>
            <a:srgbClr val="004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Ensure Effective Supervision &amp; Rehabilitation</a:t>
            </a:r>
          </a:p>
        </p:txBody>
      </p:sp>
      <p:sp>
        <p:nvSpPr>
          <p:cNvPr id="3" name="TextBox 2">
            <a:extLst>
              <a:ext uri="{FF2B5EF4-FFF2-40B4-BE49-F238E27FC236}">
                <a16:creationId xmlns:a16="http://schemas.microsoft.com/office/drawing/2014/main" id="{A723162B-28FC-4073-AE08-44F1E0D9E9D3}"/>
              </a:ext>
            </a:extLst>
          </p:cNvPr>
          <p:cNvSpPr txBox="1"/>
          <p:nvPr/>
        </p:nvSpPr>
        <p:spPr>
          <a:xfrm>
            <a:off x="235619" y="5859890"/>
            <a:ext cx="5619750" cy="415498"/>
          </a:xfrm>
          <a:prstGeom prst="rect">
            <a:avLst/>
          </a:prstGeom>
          <a:noFill/>
        </p:spPr>
        <p:txBody>
          <a:bodyPr wrap="square" rtlCol="0">
            <a:spAutoFit/>
          </a:bodyPr>
          <a:lstStyle/>
          <a:p>
            <a:r>
              <a:rPr lang="en-US" sz="1050" i="1" dirty="0"/>
              <a:t>There is no “right” of convicted persons to travel across state lines or to serve one’s sentence in a particular state.  See, Jones v. Harris, 452 U.S. 412 (1981); Meachum v. Fano, 427 U.S. 215 (1976)</a:t>
            </a:r>
          </a:p>
        </p:txBody>
      </p:sp>
      <p:sp>
        <p:nvSpPr>
          <p:cNvPr id="12" name="TextBox 11">
            <a:extLst>
              <a:ext uri="{FF2B5EF4-FFF2-40B4-BE49-F238E27FC236}">
                <a16:creationId xmlns:a16="http://schemas.microsoft.com/office/drawing/2014/main" id="{27981794-1EB3-40B1-9BAB-55264BAF6B65}"/>
              </a:ext>
            </a:extLst>
          </p:cNvPr>
          <p:cNvSpPr txBox="1"/>
          <p:nvPr/>
        </p:nvSpPr>
        <p:spPr>
          <a:xfrm>
            <a:off x="5705929" y="5871908"/>
            <a:ext cx="5619750" cy="577081"/>
          </a:xfrm>
          <a:prstGeom prst="rect">
            <a:avLst/>
          </a:prstGeom>
          <a:noFill/>
        </p:spPr>
        <p:txBody>
          <a:bodyPr wrap="square" rtlCol="0">
            <a:spAutoFit/>
          </a:bodyPr>
          <a:lstStyle/>
          <a:p>
            <a:r>
              <a:rPr lang="en-US" sz="1050" i="1" dirty="0"/>
              <a:t>Convicted persons have no right to control where they live; the right is extinguished for the balance of their sentence.  Williams v. Wisconsin, 336 F.3d 576 (7th Cir. 2003), </a:t>
            </a:r>
            <a:r>
              <a:rPr lang="en-US" sz="1050" i="1" dirty="0" err="1"/>
              <a:t>Pelland</a:t>
            </a:r>
            <a:r>
              <a:rPr lang="en-US" sz="1050" i="1" dirty="0"/>
              <a:t> v. RI,317 F. Supp. 2d 26 (2004)</a:t>
            </a:r>
            <a:endParaRPr lang="en-US" sz="1050" dirty="0"/>
          </a:p>
        </p:txBody>
      </p:sp>
    </p:spTree>
    <p:custDataLst>
      <p:tags r:id="rId1"/>
    </p:custDataLst>
    <p:extLst>
      <p:ext uri="{BB962C8B-B14F-4D97-AF65-F5344CB8AC3E}">
        <p14:creationId xmlns:p14="http://schemas.microsoft.com/office/powerpoint/2010/main" val="194624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B8CA-B9E8-400D-B696-9EE158F20CCE}"/>
              </a:ext>
            </a:extLst>
          </p:cNvPr>
          <p:cNvSpPr>
            <a:spLocks noGrp="1"/>
          </p:cNvSpPr>
          <p:nvPr>
            <p:ph type="title"/>
          </p:nvPr>
        </p:nvSpPr>
        <p:spPr>
          <a:xfrm>
            <a:off x="385813" y="53180"/>
            <a:ext cx="10515600" cy="1325563"/>
          </a:xfrm>
        </p:spPr>
        <p:txBody>
          <a:bodyPr/>
          <a:lstStyle/>
          <a:p>
            <a:r>
              <a:rPr lang="en-US" dirty="0"/>
              <a:t>Cycle of a Compact Case</a:t>
            </a:r>
          </a:p>
        </p:txBody>
      </p:sp>
      <p:graphicFrame>
        <p:nvGraphicFramePr>
          <p:cNvPr id="4" name="Content Placeholder 3">
            <a:extLst>
              <a:ext uri="{FF2B5EF4-FFF2-40B4-BE49-F238E27FC236}">
                <a16:creationId xmlns:a16="http://schemas.microsoft.com/office/drawing/2014/main" id="{E5ABFE0A-2F4B-4F9E-9AB0-95D78EADBCAC}"/>
              </a:ext>
            </a:extLst>
          </p:cNvPr>
          <p:cNvGraphicFramePr>
            <a:graphicFrameLocks noGrp="1"/>
          </p:cNvGraphicFramePr>
          <p:nvPr>
            <p:ph idx="1"/>
            <p:extLst>
              <p:ext uri="{D42A27DB-BD31-4B8C-83A1-F6EECF244321}">
                <p14:modId xmlns:p14="http://schemas.microsoft.com/office/powerpoint/2010/main" val="854165226"/>
              </p:ext>
            </p:extLst>
          </p:nvPr>
        </p:nvGraphicFramePr>
        <p:xfrm>
          <a:off x="915203" y="2239512"/>
          <a:ext cx="1100087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86FCC98D-56DF-4BAB-BE73-AE095FCFFC75}"/>
              </a:ext>
            </a:extLst>
          </p:cNvPr>
          <p:cNvSpPr/>
          <p:nvPr/>
        </p:nvSpPr>
        <p:spPr>
          <a:xfrm>
            <a:off x="3947205" y="2239512"/>
            <a:ext cx="4297589" cy="1384995"/>
          </a:xfrm>
          <a:prstGeom prst="rect">
            <a:avLst/>
          </a:prstGeom>
          <a:solidFill>
            <a:srgbClr val="CC0000">
              <a:alpha val="87843"/>
            </a:srgbClr>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28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1</a:t>
            </a:r>
            <a:r>
              <a:rPr lang="en-US" sz="2800" b="1" cap="none" spc="300" baseline="300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st</a:t>
            </a:r>
            <a:r>
              <a:rPr lang="en-US" sz="28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Step:  Determine Eligibility &amp; </a:t>
            </a:r>
          </a:p>
          <a:p>
            <a:pPr algn="ctr"/>
            <a:r>
              <a:rPr lang="en-US" sz="28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Reason for Transfer!</a:t>
            </a:r>
          </a:p>
        </p:txBody>
      </p:sp>
      <p:sp>
        <p:nvSpPr>
          <p:cNvPr id="13" name="Rectangle 12">
            <a:extLst>
              <a:ext uri="{FF2B5EF4-FFF2-40B4-BE49-F238E27FC236}">
                <a16:creationId xmlns:a16="http://schemas.microsoft.com/office/drawing/2014/main" id="{2DB563F0-0540-4520-B744-C8A079255CEB}"/>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a:extLst>
              <a:ext uri="{FF2B5EF4-FFF2-40B4-BE49-F238E27FC236}">
                <a16:creationId xmlns:a16="http://schemas.microsoft.com/office/drawing/2014/main" id="{CDD1FE72-CE72-450A-BD95-0B2B8F8A344C}"/>
              </a:ext>
            </a:extLst>
          </p:cNvPr>
          <p:cNvSpPr>
            <a:spLocks noGrp="1"/>
          </p:cNvSpPr>
          <p:nvPr>
            <p:ph type="sldNum" sz="quarter" idx="12"/>
          </p:nvPr>
        </p:nvSpPr>
        <p:spPr/>
        <p:txBody>
          <a:bodyPr/>
          <a:lstStyle/>
          <a:p>
            <a:fld id="{270D53C3-D890-4AF1-9878-19640C9CFA2D}" type="slidenum">
              <a:rPr lang="en-US" smtClean="0"/>
              <a:t>11</a:t>
            </a:fld>
            <a:endParaRPr lang="en-US"/>
          </a:p>
        </p:txBody>
      </p:sp>
    </p:spTree>
    <p:custDataLst>
      <p:tags r:id="rId1"/>
    </p:custDataLst>
    <p:extLst>
      <p:ext uri="{BB962C8B-B14F-4D97-AF65-F5344CB8AC3E}">
        <p14:creationId xmlns:p14="http://schemas.microsoft.com/office/powerpoint/2010/main" val="355446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717406" y="0"/>
            <a:ext cx="6474596"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275772" y="1451429"/>
            <a:ext cx="4864120" cy="4532342"/>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a:t>Sentence = 1+ years of supervision</a:t>
            </a:r>
          </a:p>
          <a:p>
            <a:pPr marL="0" indent="0" algn="ctr">
              <a:lnSpc>
                <a:spcPct val="100000"/>
              </a:lnSpc>
              <a:spcBef>
                <a:spcPts val="0"/>
              </a:spcBef>
              <a:spcAft>
                <a:spcPts val="1200"/>
              </a:spcAft>
              <a:buFont typeface="Garamond" panose="02020404030301010803" pitchFamily="18" charset="0"/>
              <a:buNone/>
            </a:pPr>
            <a:r>
              <a:rPr lang="en-US" sz="3200" dirty="0"/>
              <a:t>AND</a:t>
            </a:r>
          </a:p>
          <a:p>
            <a:pPr marL="0" indent="0" algn="ctr">
              <a:lnSpc>
                <a:spcPct val="100000"/>
              </a:lnSpc>
              <a:spcBef>
                <a:spcPts val="0"/>
              </a:spcBef>
              <a:spcAft>
                <a:spcPts val="1200"/>
              </a:spcAft>
              <a:buFont typeface="Garamond" panose="02020404030301010803" pitchFamily="18" charset="0"/>
              <a:buNone/>
            </a:pPr>
            <a:endParaRPr lang="en-US" sz="3200" dirty="0"/>
          </a:p>
          <a:p>
            <a:pPr marL="0" indent="0" algn="ctr">
              <a:lnSpc>
                <a:spcPct val="100000"/>
              </a:lnSpc>
              <a:spcBef>
                <a:spcPts val="0"/>
              </a:spcBef>
              <a:spcAft>
                <a:spcPts val="1200"/>
              </a:spcAft>
              <a:buFont typeface="Garamond" panose="02020404030301010803" pitchFamily="18" charset="0"/>
              <a:buNone/>
            </a:pPr>
            <a:r>
              <a:rPr lang="en-US" sz="3200" dirty="0"/>
              <a:t>Instant Offense Includes</a:t>
            </a:r>
          </a:p>
          <a:p>
            <a:pPr marL="0" indent="0" algn="ctr">
              <a:lnSpc>
                <a:spcPct val="100000"/>
              </a:lnSpc>
              <a:spcBef>
                <a:spcPts val="0"/>
              </a:spcBef>
              <a:spcAft>
                <a:spcPts val="1200"/>
              </a:spcAft>
              <a:buFont typeface="Garamond" panose="02020404030301010803" pitchFamily="18" charset="0"/>
              <a:buNone/>
            </a:pPr>
            <a:r>
              <a:rPr lang="en-US" sz="3200" dirty="0"/>
              <a:t>One or More</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9941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6129832" y="1131373"/>
            <a:ext cx="5604968" cy="4595238"/>
            <a:chOff x="5805715" y="911463"/>
            <a:chExt cx="5604968" cy="4595238"/>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3"/>
              <a:ext cx="5604968" cy="954099"/>
              <a:chOff x="5805715" y="650768"/>
              <a:chExt cx="5604968" cy="954099"/>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8"/>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2800" b="1" dirty="0">
                  <a:solidFill>
                    <a:srgbClr val="102747"/>
                  </a:solidFill>
                  <a:latin typeface="+mj-lt"/>
                  <a:ea typeface="+mj-ea"/>
                  <a:cs typeface="+mj-cs"/>
                </a:endParaRP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766316"/>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Person incurred direct or threatened physical or psychological harm.</a:t>
                </a:r>
                <a:endParaRPr lang="en-US" sz="1400" dirty="0">
                  <a:solidFill>
                    <a:schemeClr val="bg1"/>
                  </a:solidFill>
                </a:endParaRP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433560"/>
                <a:ext cx="4958366" cy="30777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Use or possession of a firearm involved.</a:t>
                </a: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604968" cy="954099"/>
              <a:chOff x="5805715" y="3570032"/>
              <a:chExt cx="5604968"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739304"/>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2nd or subsequent conviction of driving while impaired by drugs or alcohol</a:t>
                </a:r>
                <a:r>
                  <a:rPr lang="en-US" sz="1400" dirty="0">
                    <a:solidFill>
                      <a:schemeClr val="bg1"/>
                    </a:solidFill>
                  </a:rPr>
                  <a:t> </a:t>
                </a: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252238"/>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Sex offense requiring registration in the sending state</a:t>
                </a:r>
                <a:endParaRPr lang="en-US" sz="1400" dirty="0">
                  <a:solidFill>
                    <a:schemeClr val="bg1"/>
                  </a:solidFill>
                </a:endParaRPr>
              </a:p>
            </p:txBody>
          </p:sp>
        </p:grpSp>
      </p:grpSp>
      <p:sp>
        <p:nvSpPr>
          <p:cNvPr id="24" name="Title 1">
            <a:extLst>
              <a:ext uri="{FF2B5EF4-FFF2-40B4-BE49-F238E27FC236}">
                <a16:creationId xmlns:a16="http://schemas.microsoft.com/office/drawing/2014/main" id="{CABBE3BC-F7ED-4C68-8E52-8BE152598918}"/>
              </a:ext>
            </a:extLst>
          </p:cNvPr>
          <p:cNvSpPr>
            <a:spLocks noGrp="1"/>
          </p:cNvSpPr>
          <p:nvPr>
            <p:ph type="title"/>
          </p:nvPr>
        </p:nvSpPr>
        <p:spPr>
          <a:xfrm>
            <a:off x="476250" y="365125"/>
            <a:ext cx="11258550" cy="701675"/>
          </a:xfrm>
        </p:spPr>
        <p:txBody>
          <a:bodyPr lIns="0" tIns="0" rIns="0" bIns="0" anchor="ctr">
            <a:normAutofit/>
          </a:bodyPr>
          <a:lstStyle/>
          <a:p>
            <a:r>
              <a:rPr lang="en-US" sz="4000" dirty="0"/>
              <a:t>Eligible Misdemeanants</a:t>
            </a:r>
          </a:p>
        </p:txBody>
      </p:sp>
      <p:sp>
        <p:nvSpPr>
          <p:cNvPr id="29" name="Rectangle 28">
            <a:extLst>
              <a:ext uri="{FF2B5EF4-FFF2-40B4-BE49-F238E27FC236}">
                <a16:creationId xmlns:a16="http://schemas.microsoft.com/office/drawing/2014/main" id="{B9E5A96E-E2EF-48D5-AF4A-3F3DA8AE6E34}"/>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Arrow Connector 3">
            <a:extLst>
              <a:ext uri="{FF2B5EF4-FFF2-40B4-BE49-F238E27FC236}">
                <a16:creationId xmlns:a16="http://schemas.microsoft.com/office/drawing/2014/main" id="{D9BC7ED1-6B6D-41CF-9461-AF27E0078440}"/>
              </a:ext>
            </a:extLst>
          </p:cNvPr>
          <p:cNvCxnSpPr/>
          <p:nvPr/>
        </p:nvCxnSpPr>
        <p:spPr>
          <a:xfrm>
            <a:off x="779645" y="5553777"/>
            <a:ext cx="4206240" cy="0"/>
          </a:xfrm>
          <a:prstGeom prst="straightConnector1">
            <a:avLst/>
          </a:prstGeom>
          <a:ln w="79375">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906841697"/>
      </p:ext>
    </p:extLst>
  </p:cSld>
  <p:clrMapOvr>
    <a:masterClrMapping/>
  </p:clrMapOvr>
  <mc:AlternateContent xmlns:mc="http://schemas.openxmlformats.org/markup-compatibility/2006" xmlns:p14="http://schemas.microsoft.com/office/powerpoint/2010/main">
    <mc:Choice Requires="p14">
      <p:transition spd="slow" p14:dur="2000" advTm="7132"/>
    </mc:Choice>
    <mc:Fallback xmlns="">
      <p:transition spd="slow" advTm="7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0C827-109B-41B6-A471-44E23A5BDEEB}"/>
              </a:ext>
            </a:extLst>
          </p:cNvPr>
          <p:cNvSpPr>
            <a:spLocks noGrp="1"/>
          </p:cNvSpPr>
          <p:nvPr>
            <p:ph type="title"/>
          </p:nvPr>
        </p:nvSpPr>
        <p:spPr/>
        <p:txBody>
          <a:bodyPr/>
          <a:lstStyle/>
          <a:p>
            <a:r>
              <a:rPr lang="en-US" dirty="0"/>
              <a:t>Transferring Supervision</a:t>
            </a:r>
          </a:p>
        </p:txBody>
      </p:sp>
      <p:sp>
        <p:nvSpPr>
          <p:cNvPr id="5" name="Text Placeholder 4">
            <a:extLst>
              <a:ext uri="{FF2B5EF4-FFF2-40B4-BE49-F238E27FC236}">
                <a16:creationId xmlns:a16="http://schemas.microsoft.com/office/drawing/2014/main" id="{216C7DBD-E4C1-4923-B2E2-F8D5D014B39B}"/>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93827F3E-D1F7-4200-9FE9-3E712A4F31C0}"/>
              </a:ext>
            </a:extLst>
          </p:cNvPr>
          <p:cNvSpPr>
            <a:spLocks noGrp="1"/>
          </p:cNvSpPr>
          <p:nvPr>
            <p:ph type="sldNum" sz="quarter" idx="12"/>
          </p:nvPr>
        </p:nvSpPr>
        <p:spPr/>
        <p:txBody>
          <a:bodyPr/>
          <a:lstStyle/>
          <a:p>
            <a:fld id="{270D53C3-D890-4AF1-9878-19640C9CFA2D}" type="slidenum">
              <a:rPr lang="en-US" smtClean="0"/>
              <a:t>14</a:t>
            </a:fld>
            <a:endParaRPr lang="en-US"/>
          </a:p>
        </p:txBody>
      </p:sp>
    </p:spTree>
    <p:custDataLst>
      <p:tags r:id="rId1"/>
    </p:custDataLst>
    <p:extLst>
      <p:ext uri="{BB962C8B-B14F-4D97-AF65-F5344CB8AC3E}">
        <p14:creationId xmlns:p14="http://schemas.microsoft.com/office/powerpoint/2010/main" val="117844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9B8A8D6E-8AA5-4919-9EA8-302C5AE09F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9540" y="-80507"/>
            <a:ext cx="2507188" cy="1669826"/>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Requirements for Transfer?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31193" y="194203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6004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&gt;=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228348" y="2536052"/>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769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8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AB20B3F4-0654-40B6-9C0E-59F84AF36858}"/>
              </a:ext>
            </a:extLst>
          </p:cNvPr>
          <p:cNvSpPr txBox="1">
            <a:spLocks/>
          </p:cNvSpPr>
          <p:nvPr/>
        </p:nvSpPr>
        <p:spPr>
          <a:xfrm>
            <a:off x="6160492" y="5750293"/>
            <a:ext cx="5555256"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solidFill>
                  <a:schemeClr val="bg1">
                    <a:lumMod val="65000"/>
                  </a:schemeClr>
                </a:solidFill>
              </a:rPr>
              <a:t> </a:t>
            </a:r>
          </a:p>
        </p:txBody>
      </p: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8" name="Content Placeholder 2">
            <a:extLst>
              <a:ext uri="{FF2B5EF4-FFF2-40B4-BE49-F238E27FC236}">
                <a16:creationId xmlns:a16="http://schemas.microsoft.com/office/drawing/2014/main" id="{74C64242-678C-466C-A47C-4E54EB4F886D}"/>
              </a:ext>
            </a:extLst>
          </p:cNvPr>
          <p:cNvSpPr txBox="1">
            <a:spLocks/>
          </p:cNvSpPr>
          <p:nvPr/>
        </p:nvSpPr>
        <p:spPr>
          <a:xfrm>
            <a:off x="9194721" y="2541248"/>
            <a:ext cx="2233714"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Justification/Reason</a:t>
            </a:r>
          </a:p>
          <a:p>
            <a:pPr>
              <a:lnSpc>
                <a:spcPct val="100000"/>
              </a:lnSpc>
              <a:spcBef>
                <a:spcPts val="0"/>
              </a:spcBef>
              <a:spcAft>
                <a:spcPts val="1200"/>
              </a:spcAft>
            </a:pPr>
            <a:r>
              <a:rPr lang="en-US" sz="1800" dirty="0"/>
              <a:t>Resident </a:t>
            </a:r>
          </a:p>
          <a:p>
            <a:pPr>
              <a:lnSpc>
                <a:spcPct val="100000"/>
              </a:lnSpc>
              <a:spcBef>
                <a:spcPts val="0"/>
              </a:spcBef>
              <a:spcAft>
                <a:spcPts val="1200"/>
              </a:spcAft>
            </a:pPr>
            <a:r>
              <a:rPr lang="en-US" sz="1800" dirty="0"/>
              <a:t>Family </a:t>
            </a:r>
          </a:p>
          <a:p>
            <a:pPr>
              <a:lnSpc>
                <a:spcPct val="100000"/>
              </a:lnSpc>
              <a:spcBef>
                <a:spcPts val="0"/>
              </a:spcBef>
              <a:spcAft>
                <a:spcPts val="1200"/>
              </a:spcAft>
            </a:pPr>
            <a:r>
              <a:rPr lang="en-US" sz="1800" dirty="0"/>
              <a:t>Employment</a:t>
            </a:r>
          </a:p>
          <a:p>
            <a:pPr>
              <a:lnSpc>
                <a:spcPct val="100000"/>
              </a:lnSpc>
              <a:spcBef>
                <a:spcPts val="0"/>
              </a:spcBef>
              <a:spcAft>
                <a:spcPts val="1200"/>
              </a:spcAft>
            </a:pPr>
            <a:r>
              <a:rPr lang="en-US" sz="1800" dirty="0"/>
              <a:t>Military Orders</a:t>
            </a:r>
          </a:p>
          <a:p>
            <a:pPr>
              <a:lnSpc>
                <a:spcPct val="100000"/>
              </a:lnSpc>
              <a:spcBef>
                <a:spcPts val="0"/>
              </a:spcBef>
              <a:spcAft>
                <a:spcPts val="1200"/>
              </a:spcAft>
            </a:pPr>
            <a:r>
              <a:rPr lang="en-US" sz="1800" dirty="0"/>
              <a:t>Discretionary/ Correctional Sense</a:t>
            </a:r>
          </a:p>
          <a:p>
            <a:pPr marL="0" indent="0">
              <a:lnSpc>
                <a:spcPct val="100000"/>
              </a:lnSpc>
              <a:spcBef>
                <a:spcPts val="0"/>
              </a:spcBef>
              <a:spcAft>
                <a:spcPts val="1200"/>
              </a:spcAft>
              <a:buNone/>
            </a:pPr>
            <a:endParaRPr lang="en-US" sz="1800" dirty="0"/>
          </a:p>
        </p:txBody>
      </p:sp>
    </p:spTree>
    <p:custDataLst>
      <p:tags r:id="rId1"/>
    </p:custDataLst>
    <p:extLst>
      <p:ext uri="{BB962C8B-B14F-4D97-AF65-F5344CB8AC3E}">
        <p14:creationId xmlns:p14="http://schemas.microsoft.com/office/powerpoint/2010/main" val="203985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Mandatory versus Discretionary Transfers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860697" y="3193143"/>
            <a:ext cx="4663822" cy="3151632"/>
          </a:xfrm>
        </p:spPr>
        <p:txBody>
          <a:bodyPr wrap="square" lIns="0" tIns="0" rIns="0" bIns="0" anchor="t">
            <a:spAutoFit/>
          </a:bodyPr>
          <a:lstStyle/>
          <a:p>
            <a:pPr marL="0" indent="0" eaLnBrk="1" hangingPunct="1">
              <a:buNone/>
            </a:pPr>
            <a:r>
              <a:rPr lang="en-US" sz="2400" dirty="0"/>
              <a:t>Receiving State must accept supervision if:</a:t>
            </a:r>
          </a:p>
          <a:p>
            <a:r>
              <a:rPr lang="en-US" sz="2000" dirty="0"/>
              <a:t>Mandatory criteria transfer is met; and</a:t>
            </a:r>
          </a:p>
          <a:p>
            <a:r>
              <a:rPr lang="en-US" sz="2000" dirty="0"/>
              <a:t>Information is verified; and</a:t>
            </a:r>
          </a:p>
          <a:p>
            <a:r>
              <a:rPr lang="en-US" sz="2000" dirty="0"/>
              <a:t>Plan is valid; and</a:t>
            </a:r>
          </a:p>
          <a:p>
            <a:pPr lvl="1"/>
            <a:r>
              <a:rPr lang="en-US" sz="1600" i="1" dirty="0"/>
              <a:t>Acceptable for in state offender</a:t>
            </a:r>
          </a:p>
          <a:p>
            <a:r>
              <a:rPr lang="en-US" sz="2000" dirty="0"/>
              <a:t>Required documentation is provided</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5713" y="1934007"/>
            <a:ext cx="4405086"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Mandatory</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963771"/>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Discretionary</a:t>
            </a:r>
          </a:p>
        </p:txBody>
      </p:sp>
      <p:sp>
        <p:nvSpPr>
          <p:cNvPr id="14" name="Content Placeholder 2">
            <a:extLst>
              <a:ext uri="{FF2B5EF4-FFF2-40B4-BE49-F238E27FC236}">
                <a16:creationId xmlns:a16="http://schemas.microsoft.com/office/drawing/2014/main" id="{A67E166C-97B7-4C5C-BF4F-D64ED55A3F88}"/>
              </a:ext>
            </a:extLst>
          </p:cNvPr>
          <p:cNvSpPr txBox="1">
            <a:spLocks/>
          </p:cNvSpPr>
          <p:nvPr/>
        </p:nvSpPr>
        <p:spPr>
          <a:xfrm>
            <a:off x="6876721" y="3193143"/>
            <a:ext cx="4663822" cy="2545312"/>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Receiving state may accept or reject supervision in a manner </a:t>
            </a:r>
            <a:r>
              <a:rPr lang="en-US" sz="2400" u="sng" dirty="0"/>
              <a:t>consistent with the purpose of the compact</a:t>
            </a:r>
            <a:endParaRPr lang="en-US" sz="2400" dirty="0"/>
          </a:p>
          <a:p>
            <a:r>
              <a:rPr lang="en-US" sz="2000" dirty="0"/>
              <a:t>Sending state must justify “WHY”</a:t>
            </a:r>
          </a:p>
          <a:p>
            <a:r>
              <a:rPr lang="en-US" sz="2000" dirty="0"/>
              <a:t>Rejections must include specific reasons for rejection</a:t>
            </a:r>
          </a:p>
          <a:p>
            <a:pPr algn="ctr"/>
            <a:endParaRPr lang="en-US" sz="2400" dirty="0"/>
          </a:p>
        </p:txBody>
      </p:sp>
      <p:sp>
        <p:nvSpPr>
          <p:cNvPr id="7" name="TextBox 6">
            <a:extLst>
              <a:ext uri="{FF2B5EF4-FFF2-40B4-BE49-F238E27FC236}">
                <a16:creationId xmlns:a16="http://schemas.microsoft.com/office/drawing/2014/main" id="{0CC661F9-BEC6-40F3-A259-D3442DCE53D0}"/>
              </a:ext>
            </a:extLst>
          </p:cNvPr>
          <p:cNvSpPr txBox="1"/>
          <p:nvPr/>
        </p:nvSpPr>
        <p:spPr>
          <a:xfrm>
            <a:off x="4550094" y="1256255"/>
            <a:ext cx="3000375" cy="1754326"/>
          </a:xfrm>
          <a:prstGeom prst="rect">
            <a:avLst/>
          </a:prstGeom>
          <a:solidFill>
            <a:srgbClr val="102747"/>
          </a:solidFill>
          <a:ln>
            <a:solidFill>
              <a:schemeClr val="bg1"/>
            </a:solidFill>
          </a:ln>
        </p:spPr>
        <p:txBody>
          <a:bodyPr wrap="square" rtlCol="0">
            <a:spAutoFit/>
          </a:bodyPr>
          <a:lstStyle/>
          <a:p>
            <a:pPr algn="ctr"/>
            <a:r>
              <a:rPr lang="en-US" i="1" dirty="0">
                <a:solidFill>
                  <a:schemeClr val="bg1"/>
                </a:solidFill>
              </a:rPr>
              <a:t>All Transfers should  illustrate</a:t>
            </a:r>
          </a:p>
          <a:p>
            <a:pPr algn="ctr"/>
            <a:r>
              <a:rPr lang="en-US" i="1" dirty="0">
                <a:solidFill>
                  <a:schemeClr val="bg1"/>
                </a:solidFill>
              </a:rPr>
              <a:t>Successful Completion of Supervision</a:t>
            </a:r>
          </a:p>
          <a:p>
            <a:pPr algn="ctr"/>
            <a:r>
              <a:rPr lang="en-US" i="1" dirty="0">
                <a:solidFill>
                  <a:schemeClr val="bg1"/>
                </a:solidFill>
              </a:rPr>
              <a:t>Public Safety</a:t>
            </a:r>
          </a:p>
          <a:p>
            <a:pPr algn="ctr"/>
            <a:r>
              <a:rPr lang="en-US" i="1" dirty="0">
                <a:solidFill>
                  <a:schemeClr val="bg1"/>
                </a:solidFill>
              </a:rPr>
              <a:t>Rehabilitation of Offenders </a:t>
            </a:r>
          </a:p>
          <a:p>
            <a:pPr algn="ctr"/>
            <a:r>
              <a:rPr lang="en-US" i="1" dirty="0">
                <a:solidFill>
                  <a:schemeClr val="bg1"/>
                </a:solidFill>
              </a:rPr>
              <a:t>Protect Rights of Victims </a:t>
            </a:r>
          </a:p>
        </p:txBody>
      </p:sp>
    </p:spTree>
    <p:custDataLst>
      <p:tags r:id="rId1"/>
    </p:custDataLst>
    <p:extLst>
      <p:ext uri="{BB962C8B-B14F-4D97-AF65-F5344CB8AC3E}">
        <p14:creationId xmlns:p14="http://schemas.microsoft.com/office/powerpoint/2010/main" val="98020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8B4A3A-794D-462F-888C-BA2CD7E9CAF9}"/>
              </a:ext>
            </a:extLst>
          </p:cNvPr>
          <p:cNvPicPr>
            <a:picLocks noChangeAspect="1"/>
          </p:cNvPicPr>
          <p:nvPr/>
        </p:nvPicPr>
        <p:blipFill rotWithShape="1">
          <a:blip r:embed="rId4"/>
          <a:srcRect t="2780" b="-1"/>
          <a:stretch/>
        </p:blipFill>
        <p:spPr>
          <a:xfrm>
            <a:off x="942640" y="1370485"/>
            <a:ext cx="10306719" cy="4117030"/>
          </a:xfrm>
          <a:prstGeom prst="rect">
            <a:avLst/>
          </a:prstGeom>
        </p:spPr>
      </p:pic>
      <p:sp>
        <p:nvSpPr>
          <p:cNvPr id="8" name="Title 1">
            <a:extLst>
              <a:ext uri="{FF2B5EF4-FFF2-40B4-BE49-F238E27FC236}">
                <a16:creationId xmlns:a16="http://schemas.microsoft.com/office/drawing/2014/main" id="{F835667D-A963-42DE-BBA2-0AA6276C2A61}"/>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Reason for Transfer</a:t>
            </a:r>
          </a:p>
        </p:txBody>
      </p:sp>
      <p:sp>
        <p:nvSpPr>
          <p:cNvPr id="9" name="Rectangle 8">
            <a:extLst>
              <a:ext uri="{FF2B5EF4-FFF2-40B4-BE49-F238E27FC236}">
                <a16:creationId xmlns:a16="http://schemas.microsoft.com/office/drawing/2014/main" id="{A5AFCCD3-8C48-431B-B69F-94D2CA59BCF9}"/>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a:extLst>
              <a:ext uri="{FF2B5EF4-FFF2-40B4-BE49-F238E27FC236}">
                <a16:creationId xmlns:a16="http://schemas.microsoft.com/office/drawing/2014/main" id="{3E694AFF-C9F2-42C9-A198-30B665108A5D}"/>
              </a:ext>
            </a:extLst>
          </p:cNvPr>
          <p:cNvSpPr>
            <a:spLocks noGrp="1"/>
          </p:cNvSpPr>
          <p:nvPr>
            <p:ph type="sldNum" sz="quarter" idx="12"/>
          </p:nvPr>
        </p:nvSpPr>
        <p:spPr/>
        <p:txBody>
          <a:bodyPr/>
          <a:lstStyle/>
          <a:p>
            <a:fld id="{270D53C3-D890-4AF1-9878-19640C9CFA2D}" type="slidenum">
              <a:rPr lang="en-US" smtClean="0"/>
              <a:t>17</a:t>
            </a:fld>
            <a:endParaRPr lang="en-US"/>
          </a:p>
        </p:txBody>
      </p:sp>
      <p:sp>
        <p:nvSpPr>
          <p:cNvPr id="3" name="TextBox 2">
            <a:extLst>
              <a:ext uri="{FF2B5EF4-FFF2-40B4-BE49-F238E27FC236}">
                <a16:creationId xmlns:a16="http://schemas.microsoft.com/office/drawing/2014/main" id="{3BC2AD73-19F0-1261-D52B-23D92803FB5E}"/>
              </a:ext>
            </a:extLst>
          </p:cNvPr>
          <p:cNvSpPr txBox="1"/>
          <p:nvPr/>
        </p:nvSpPr>
        <p:spPr>
          <a:xfrm>
            <a:off x="942640" y="5638800"/>
            <a:ext cx="10306719" cy="646331"/>
          </a:xfrm>
          <a:prstGeom prst="rect">
            <a:avLst/>
          </a:prstGeom>
          <a:noFill/>
        </p:spPr>
        <p:txBody>
          <a:bodyPr wrap="square" rtlCol="0">
            <a:spAutoFit/>
          </a:bodyPr>
          <a:lstStyle/>
          <a:p>
            <a:pPr algn="ctr"/>
            <a:r>
              <a:rPr lang="en-US" b="1" dirty="0"/>
              <a:t>If the offender is not a resident or does not have resident family in the receiving state, call the Florida Interstate Compact Office at 850-717-3487 to discuss or email </a:t>
            </a:r>
            <a:r>
              <a:rPr lang="en-US" b="1" dirty="0">
                <a:hlinkClick r:id="rId5"/>
              </a:rPr>
              <a:t>fl.compact@fdc.myflorida.com</a:t>
            </a:r>
            <a:r>
              <a:rPr lang="en-US" b="1" dirty="0"/>
              <a:t> for help.</a:t>
            </a:r>
          </a:p>
        </p:txBody>
      </p:sp>
    </p:spTree>
    <p:custDataLst>
      <p:tags r:id="rId1"/>
    </p:custDataLst>
    <p:extLst>
      <p:ext uri="{BB962C8B-B14F-4D97-AF65-F5344CB8AC3E}">
        <p14:creationId xmlns:p14="http://schemas.microsoft.com/office/powerpoint/2010/main" val="10212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EA985AC-FABE-41BC-9C55-4F7B80B572A3}"/>
              </a:ext>
            </a:extLst>
          </p:cNvPr>
          <p:cNvSpPr txBox="1">
            <a:spLocks/>
          </p:cNvSpPr>
          <p:nvPr/>
        </p:nvSpPr>
        <p:spPr>
          <a:xfrm>
            <a:off x="583575" y="8062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Justification for Transfer</a:t>
            </a:r>
          </a:p>
        </p:txBody>
      </p:sp>
      <p:sp>
        <p:nvSpPr>
          <p:cNvPr id="12" name="TextBox 11">
            <a:extLst>
              <a:ext uri="{FF2B5EF4-FFF2-40B4-BE49-F238E27FC236}">
                <a16:creationId xmlns:a16="http://schemas.microsoft.com/office/drawing/2014/main" id="{8ADE20D8-9E4D-432C-BBDD-6E258C25099C}"/>
              </a:ext>
            </a:extLst>
          </p:cNvPr>
          <p:cNvSpPr txBox="1"/>
          <p:nvPr/>
        </p:nvSpPr>
        <p:spPr>
          <a:xfrm>
            <a:off x="105878" y="2127184"/>
            <a:ext cx="4533177" cy="4096636"/>
          </a:xfrm>
          <a:prstGeom prst="rect">
            <a:avLst/>
          </a:prstGeom>
        </p:spPr>
        <p:txBody>
          <a:bodyPr vert="horz" lIns="91440" tIns="45720" rIns="91440" bIns="45720" rtlCol="0">
            <a:normAutofit/>
          </a:bodyPr>
          <a:lstStyle/>
          <a:p>
            <a:pPr>
              <a:lnSpc>
                <a:spcPct val="90000"/>
              </a:lnSpc>
              <a:spcAft>
                <a:spcPts val="600"/>
              </a:spcAft>
            </a:pPr>
            <a:r>
              <a:rPr lang="en-US" sz="2400" b="1" dirty="0"/>
              <a:t>Detailed VERIFIED justifications!!!</a:t>
            </a:r>
          </a:p>
          <a:p>
            <a:pPr marL="342900" indent="-228600">
              <a:lnSpc>
                <a:spcPct val="90000"/>
              </a:lnSpc>
              <a:spcAft>
                <a:spcPts val="600"/>
              </a:spcAft>
              <a:buFont typeface="Arial" panose="020B0604020202020204" pitchFamily="34" charset="0"/>
              <a:buChar char="•"/>
            </a:pPr>
            <a:r>
              <a:rPr lang="en-US" sz="2000" dirty="0"/>
              <a:t>Why is the offender going to be more successful in the Receiving State?</a:t>
            </a:r>
          </a:p>
          <a:p>
            <a:pPr marL="342900" indent="-228600">
              <a:lnSpc>
                <a:spcPct val="90000"/>
              </a:lnSpc>
              <a:spcAft>
                <a:spcPts val="600"/>
              </a:spcAft>
              <a:buFont typeface="Arial" panose="020B0604020202020204" pitchFamily="34" charset="0"/>
              <a:buChar char="•"/>
            </a:pPr>
            <a:r>
              <a:rPr lang="en-US" sz="2000" dirty="0"/>
              <a:t>Describe support system</a:t>
            </a:r>
          </a:p>
          <a:p>
            <a:pPr marL="342900" indent="-228600">
              <a:lnSpc>
                <a:spcPct val="90000"/>
              </a:lnSpc>
              <a:spcAft>
                <a:spcPts val="600"/>
              </a:spcAft>
              <a:buFont typeface="Arial" panose="020B0604020202020204" pitchFamily="34" charset="0"/>
              <a:buChar char="•"/>
            </a:pPr>
            <a:r>
              <a:rPr lang="en-US" sz="2000" dirty="0"/>
              <a:t>Means of support</a:t>
            </a:r>
          </a:p>
          <a:p>
            <a:pPr marL="342900" indent="-228600">
              <a:lnSpc>
                <a:spcPct val="90000"/>
              </a:lnSpc>
              <a:spcAft>
                <a:spcPts val="600"/>
              </a:spcAft>
              <a:buFont typeface="Arial" panose="020B0604020202020204" pitchFamily="34" charset="0"/>
              <a:buChar char="•"/>
            </a:pPr>
            <a:r>
              <a:rPr lang="en-US" sz="2000" dirty="0"/>
              <a:t>Living situation</a:t>
            </a:r>
          </a:p>
          <a:p>
            <a:pPr marL="342900" indent="-228600">
              <a:lnSpc>
                <a:spcPct val="90000"/>
              </a:lnSpc>
              <a:spcAft>
                <a:spcPts val="600"/>
              </a:spcAft>
              <a:buFont typeface="Arial" panose="020B0604020202020204" pitchFamily="34" charset="0"/>
              <a:buChar char="•"/>
            </a:pPr>
            <a:r>
              <a:rPr lang="en-US" sz="2000" dirty="0"/>
              <a:t>Use clear, concise language; no abbreviations</a:t>
            </a:r>
          </a:p>
        </p:txBody>
      </p:sp>
      <p:sp>
        <p:nvSpPr>
          <p:cNvPr id="28" name="Rectangle 2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3BD572E-FD08-417A-83C9-C86A7254B092}"/>
              </a:ext>
            </a:extLst>
          </p:cNvPr>
          <p:cNvPicPr>
            <a:picLocks noChangeAspect="1"/>
          </p:cNvPicPr>
          <p:nvPr/>
        </p:nvPicPr>
        <p:blipFill rotWithShape="1">
          <a:blip r:embed="rId4"/>
          <a:srcRect l="3025" t="39962" r="5406" b="40815"/>
          <a:stretch/>
        </p:blipFill>
        <p:spPr>
          <a:xfrm>
            <a:off x="5296153" y="2616200"/>
            <a:ext cx="6411633" cy="1181100"/>
          </a:xfrm>
          <a:prstGeom prst="rect">
            <a:avLst/>
          </a:prstGeom>
          <a:effectLst/>
        </p:spPr>
      </p:pic>
      <p:sp>
        <p:nvSpPr>
          <p:cNvPr id="22" name="Rectangle 21">
            <a:extLst>
              <a:ext uri="{FF2B5EF4-FFF2-40B4-BE49-F238E27FC236}">
                <a16:creationId xmlns:a16="http://schemas.microsoft.com/office/drawing/2014/main" id="{757A8B83-93E5-40AB-BD88-49B0C5DBF68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6" name="Content Placeholder 6">
            <a:extLst>
              <a:ext uri="{FF2B5EF4-FFF2-40B4-BE49-F238E27FC236}">
                <a16:creationId xmlns:a16="http://schemas.microsoft.com/office/drawing/2014/main" id="{C57A79EB-760B-4DD0-8E06-3831693CD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1324" y="4855699"/>
            <a:ext cx="2002301" cy="2002301"/>
          </a:xfrm>
          <a:prstGeom prst="rect">
            <a:avLst/>
          </a:prstGeom>
        </p:spPr>
      </p:pic>
      <p:sp>
        <p:nvSpPr>
          <p:cNvPr id="2" name="Slide Number Placeholder 1">
            <a:extLst>
              <a:ext uri="{FF2B5EF4-FFF2-40B4-BE49-F238E27FC236}">
                <a16:creationId xmlns:a16="http://schemas.microsoft.com/office/drawing/2014/main" id="{B32DFFB9-4FB1-49AB-B19E-E32CEFA23DD7}"/>
              </a:ext>
            </a:extLst>
          </p:cNvPr>
          <p:cNvSpPr>
            <a:spLocks noGrp="1"/>
          </p:cNvSpPr>
          <p:nvPr>
            <p:ph type="sldNum" sz="quarter" idx="12"/>
          </p:nvPr>
        </p:nvSpPr>
        <p:spPr/>
        <p:txBody>
          <a:bodyPr/>
          <a:lstStyle/>
          <a:p>
            <a:fld id="{270D53C3-D890-4AF1-9878-19640C9CFA2D}" type="slidenum">
              <a:rPr lang="en-US" smtClean="0"/>
              <a:t>18</a:t>
            </a:fld>
            <a:endParaRPr lang="en-US"/>
          </a:p>
        </p:txBody>
      </p:sp>
    </p:spTree>
    <p:custDataLst>
      <p:tags r:id="rId1"/>
    </p:custDataLst>
    <p:extLst>
      <p:ext uri="{BB962C8B-B14F-4D97-AF65-F5344CB8AC3E}">
        <p14:creationId xmlns:p14="http://schemas.microsoft.com/office/powerpoint/2010/main" val="68101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EA985AC-FABE-41BC-9C55-4F7B80B572A3}"/>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Required Attachments</a:t>
            </a:r>
          </a:p>
        </p:txBody>
      </p:sp>
      <p:sp>
        <p:nvSpPr>
          <p:cNvPr id="22" name="Rectangle 21">
            <a:extLst>
              <a:ext uri="{FF2B5EF4-FFF2-40B4-BE49-F238E27FC236}">
                <a16:creationId xmlns:a16="http://schemas.microsoft.com/office/drawing/2014/main" id="{757A8B83-93E5-40AB-BD88-49B0C5DBF68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8" name="Content Placeholder 9">
            <a:extLst>
              <a:ext uri="{FF2B5EF4-FFF2-40B4-BE49-F238E27FC236}">
                <a16:creationId xmlns:a16="http://schemas.microsoft.com/office/drawing/2014/main" id="{DD005F45-CE2E-4DF4-AB34-CEC3D33C323F}"/>
              </a:ext>
            </a:extLst>
          </p:cNvPr>
          <p:cNvGraphicFramePr>
            <a:graphicFrameLocks/>
          </p:cNvGraphicFramePr>
          <p:nvPr>
            <p:extLst>
              <p:ext uri="{D42A27DB-BD31-4B8C-83A1-F6EECF244321}">
                <p14:modId xmlns:p14="http://schemas.microsoft.com/office/powerpoint/2010/main" val="971766422"/>
              </p:ext>
            </p:extLst>
          </p:nvPr>
        </p:nvGraphicFramePr>
        <p:xfrm>
          <a:off x="275771" y="1108107"/>
          <a:ext cx="6340929" cy="5248242"/>
        </p:xfrm>
        <a:graphic>
          <a:graphicData uri="http://schemas.openxmlformats.org/drawingml/2006/table">
            <a:tbl>
              <a:tblPr firstRow="1" bandRow="1">
                <a:tableStyleId>{7DF18680-E054-41AD-8BC1-D1AEF772440D}</a:tableStyleId>
              </a:tblPr>
              <a:tblGrid>
                <a:gridCol w="6340929">
                  <a:extLst>
                    <a:ext uri="{9D8B030D-6E8A-4147-A177-3AD203B41FA5}">
                      <a16:colId xmlns:a16="http://schemas.microsoft.com/office/drawing/2014/main" val="20000"/>
                    </a:ext>
                  </a:extLst>
                </a:gridCol>
              </a:tblGrid>
              <a:tr h="642374">
                <a:tc>
                  <a:txBody>
                    <a:bodyPr/>
                    <a:lstStyle/>
                    <a:p>
                      <a:r>
                        <a:rPr lang="en-US" sz="1800" dirty="0"/>
                        <a:t>Copy of signed Offender Application</a:t>
                      </a:r>
                      <a:endParaRPr lang="en-US" sz="1800" b="0" dirty="0">
                        <a:solidFill>
                          <a:srgbClr val="00006E"/>
                        </a:solidFill>
                      </a:endParaRPr>
                    </a:p>
                  </a:txBody>
                  <a:tcPr marT="45717" marB="45717" anchor="ctr"/>
                </a:tc>
                <a:extLst>
                  <a:ext uri="{0D108BD9-81ED-4DB2-BD59-A6C34878D82A}">
                    <a16:rowId xmlns:a16="http://schemas.microsoft.com/office/drawing/2014/main" val="10000"/>
                  </a:ext>
                </a:extLst>
              </a:tr>
              <a:tr h="642374">
                <a:tc>
                  <a:txBody>
                    <a:bodyPr/>
                    <a:lstStyle/>
                    <a:p>
                      <a:pPr marL="0" lvl="0" indent="0" eaLnBrk="1" hangingPunct="1">
                        <a:buFontTx/>
                        <a:buNone/>
                      </a:pPr>
                      <a:r>
                        <a:rPr lang="en-US" sz="1800" dirty="0"/>
                        <a:t>Instant Offense DETAILS</a:t>
                      </a:r>
                      <a:endParaRPr lang="en-US" sz="1800" dirty="0">
                        <a:solidFill>
                          <a:srgbClr val="00006E"/>
                        </a:solidFill>
                      </a:endParaRPr>
                    </a:p>
                  </a:txBody>
                  <a:tcPr marT="45717" marB="45717" anchor="ctr"/>
                </a:tc>
                <a:extLst>
                  <a:ext uri="{0D108BD9-81ED-4DB2-BD59-A6C34878D82A}">
                    <a16:rowId xmlns:a16="http://schemas.microsoft.com/office/drawing/2014/main" val="10001"/>
                  </a:ext>
                </a:extLst>
              </a:tr>
              <a:tr h="642374">
                <a:tc>
                  <a:txBody>
                    <a:bodyPr/>
                    <a:lstStyle/>
                    <a:p>
                      <a:r>
                        <a:rPr lang="en-US" sz="1800" dirty="0"/>
                        <a:t>Color Photo</a:t>
                      </a:r>
                      <a:endParaRPr lang="en-US" sz="1800" dirty="0">
                        <a:solidFill>
                          <a:srgbClr val="00006E"/>
                        </a:solidFill>
                      </a:endParaRPr>
                    </a:p>
                  </a:txBody>
                  <a:tcPr marT="45717" marB="45717" anchor="ctr"/>
                </a:tc>
                <a:extLst>
                  <a:ext uri="{0D108BD9-81ED-4DB2-BD59-A6C34878D82A}">
                    <a16:rowId xmlns:a16="http://schemas.microsoft.com/office/drawing/2014/main" val="10002"/>
                  </a:ext>
                </a:extLst>
              </a:tr>
              <a:tr h="642374">
                <a:tc>
                  <a:txBody>
                    <a:bodyPr/>
                    <a:lstStyle/>
                    <a:p>
                      <a:r>
                        <a:rPr lang="en-US" sz="1800" dirty="0"/>
                        <a:t>Conditions of Supervision (Order)</a:t>
                      </a:r>
                      <a:endParaRPr lang="en-US" sz="1800" dirty="0">
                        <a:solidFill>
                          <a:srgbClr val="00006E"/>
                        </a:solidFill>
                      </a:endParaRPr>
                    </a:p>
                  </a:txBody>
                  <a:tcPr marT="45717" marB="45717" anchor="ctr"/>
                </a:tc>
                <a:extLst>
                  <a:ext uri="{0D108BD9-81ED-4DB2-BD59-A6C34878D82A}">
                    <a16:rowId xmlns:a16="http://schemas.microsoft.com/office/drawing/2014/main" val="10003"/>
                  </a:ext>
                </a:extLst>
              </a:tr>
              <a:tr h="642374">
                <a:tc>
                  <a:txBody>
                    <a:bodyPr/>
                    <a:lstStyle/>
                    <a:p>
                      <a:r>
                        <a:rPr lang="en-US" sz="1800" dirty="0"/>
                        <a:t>Financial</a:t>
                      </a:r>
                      <a:r>
                        <a:rPr lang="en-US" sz="1800" baseline="0" dirty="0"/>
                        <a:t> Obligations (order by Court)</a:t>
                      </a:r>
                      <a:endParaRPr lang="en-US" sz="1800" dirty="0">
                        <a:solidFill>
                          <a:srgbClr val="00006E"/>
                        </a:solidFill>
                      </a:endParaRPr>
                    </a:p>
                  </a:txBody>
                  <a:tcPr marT="45717" marB="45717" anchor="ctr"/>
                </a:tc>
                <a:extLst>
                  <a:ext uri="{0D108BD9-81ED-4DB2-BD59-A6C34878D82A}">
                    <a16:rowId xmlns:a16="http://schemas.microsoft.com/office/drawing/2014/main" val="10004"/>
                  </a:ext>
                </a:extLst>
              </a:tr>
              <a:tr h="1124163">
                <a:tc>
                  <a:txBody>
                    <a:bodyPr/>
                    <a:lstStyle/>
                    <a:p>
                      <a:r>
                        <a:rPr lang="en-US" sz="1800" dirty="0"/>
                        <a:t>Supervision history (only if currently on supervision for more than 30 calendar days)</a:t>
                      </a:r>
                      <a:endParaRPr lang="en-US" sz="1800" dirty="0">
                        <a:solidFill>
                          <a:srgbClr val="00006E"/>
                        </a:solidFill>
                      </a:endParaRPr>
                    </a:p>
                  </a:txBody>
                  <a:tcPr marT="45717" marB="45717" anchor="ctr"/>
                </a:tc>
                <a:extLst>
                  <a:ext uri="{0D108BD9-81ED-4DB2-BD59-A6C34878D82A}">
                    <a16:rowId xmlns:a16="http://schemas.microsoft.com/office/drawing/2014/main" val="10005"/>
                  </a:ext>
                </a:extLst>
              </a:tr>
              <a:tr h="912209">
                <a:tc>
                  <a:txBody>
                    <a:bodyPr/>
                    <a:lstStyle/>
                    <a:p>
                      <a:r>
                        <a:rPr lang="en-US" sz="1800" dirty="0"/>
                        <a:t>PSI</a:t>
                      </a:r>
                      <a:r>
                        <a:rPr lang="en-US" sz="1800" baseline="0" dirty="0"/>
                        <a:t> (if it exists or is not prohibited for distribution)</a:t>
                      </a:r>
                      <a:endParaRPr lang="en-US" sz="1800" dirty="0">
                        <a:solidFill>
                          <a:srgbClr val="00006E"/>
                        </a:solidFill>
                      </a:endParaRPr>
                    </a:p>
                  </a:txBody>
                  <a:tcPr marT="45717" marB="45717" anchor="ctr"/>
                </a:tc>
                <a:extLst>
                  <a:ext uri="{0D108BD9-81ED-4DB2-BD59-A6C34878D82A}">
                    <a16:rowId xmlns:a16="http://schemas.microsoft.com/office/drawing/2014/main" val="10006"/>
                  </a:ext>
                </a:extLst>
              </a:tr>
            </a:tbl>
          </a:graphicData>
        </a:graphic>
      </p:graphicFrame>
      <p:graphicFrame>
        <p:nvGraphicFramePr>
          <p:cNvPr id="9" name="Content Placeholder 1">
            <a:extLst>
              <a:ext uri="{FF2B5EF4-FFF2-40B4-BE49-F238E27FC236}">
                <a16:creationId xmlns:a16="http://schemas.microsoft.com/office/drawing/2014/main" id="{D754D3D0-4312-4129-B4A6-1BA17489A023}"/>
              </a:ext>
            </a:extLst>
          </p:cNvPr>
          <p:cNvGraphicFramePr>
            <a:graphicFrameLocks/>
          </p:cNvGraphicFramePr>
          <p:nvPr>
            <p:extLst>
              <p:ext uri="{D42A27DB-BD31-4B8C-83A1-F6EECF244321}">
                <p14:modId xmlns:p14="http://schemas.microsoft.com/office/powerpoint/2010/main" val="94595779"/>
              </p:ext>
            </p:extLst>
          </p:nvPr>
        </p:nvGraphicFramePr>
        <p:xfrm>
          <a:off x="6832600" y="1886048"/>
          <a:ext cx="4521200" cy="3085904"/>
        </p:xfrm>
        <a:graphic>
          <a:graphicData uri="http://schemas.openxmlformats.org/drawingml/2006/table">
            <a:tbl>
              <a:tblPr firstRow="1" bandRow="1">
                <a:tableStyleId>{EB344D84-9AFB-497E-A393-DC336BA19D2E}</a:tableStyleId>
              </a:tblPr>
              <a:tblGrid>
                <a:gridCol w="4521200">
                  <a:extLst>
                    <a:ext uri="{9D8B030D-6E8A-4147-A177-3AD203B41FA5}">
                      <a16:colId xmlns:a16="http://schemas.microsoft.com/office/drawing/2014/main" val="20000"/>
                    </a:ext>
                  </a:extLst>
                </a:gridCol>
              </a:tblGrid>
              <a:tr h="3085904">
                <a:tc>
                  <a:txBody>
                    <a:bodyPr/>
                    <a:lstStyle/>
                    <a:p>
                      <a:r>
                        <a:rPr lang="en-US" sz="1800" dirty="0">
                          <a:solidFill>
                            <a:srgbClr val="00006E"/>
                          </a:solidFill>
                        </a:rPr>
                        <a:t>If Applicable:</a:t>
                      </a:r>
                    </a:p>
                    <a:p>
                      <a:pPr marL="285750" indent="-285750">
                        <a:buFont typeface="Arial" pitchFamily="34" charset="0"/>
                        <a:buChar char="•"/>
                      </a:pPr>
                      <a:r>
                        <a:rPr lang="en-US" sz="1800" dirty="0">
                          <a:solidFill>
                            <a:srgbClr val="00006E"/>
                          </a:solidFill>
                        </a:rPr>
                        <a:t>Sex</a:t>
                      </a:r>
                      <a:r>
                        <a:rPr lang="en-US" sz="1800" baseline="0" dirty="0">
                          <a:solidFill>
                            <a:srgbClr val="00006E"/>
                          </a:solidFill>
                        </a:rPr>
                        <a:t> offender registration requirements</a:t>
                      </a:r>
                    </a:p>
                    <a:p>
                      <a:pPr marL="285750" indent="-285750">
                        <a:buFont typeface="Arial" pitchFamily="34" charset="0"/>
                        <a:buChar char="•"/>
                      </a:pPr>
                      <a:r>
                        <a:rPr lang="en-US" sz="1800" baseline="0" dirty="0">
                          <a:solidFill>
                            <a:srgbClr val="00006E"/>
                          </a:solidFill>
                        </a:rPr>
                        <a:t>Orders of restriction</a:t>
                      </a:r>
                    </a:p>
                    <a:p>
                      <a:pPr marL="285750" indent="-285750">
                        <a:buFont typeface="Arial" pitchFamily="34" charset="0"/>
                        <a:buChar char="•"/>
                      </a:pPr>
                      <a:r>
                        <a:rPr lang="en-US" sz="1800" baseline="0" dirty="0">
                          <a:solidFill>
                            <a:srgbClr val="00006E"/>
                          </a:solidFill>
                        </a:rPr>
                        <a:t>Known protective orders</a:t>
                      </a:r>
                    </a:p>
                    <a:p>
                      <a:pPr marL="285750" indent="-285750">
                        <a:buFont typeface="Arial" pitchFamily="34" charset="0"/>
                        <a:buChar char="•"/>
                      </a:pPr>
                      <a:r>
                        <a:rPr lang="en-US" sz="1800" baseline="0" dirty="0">
                          <a:solidFill>
                            <a:srgbClr val="00006E"/>
                          </a:solidFill>
                        </a:rPr>
                        <a:t>Known gang affiliation</a:t>
                      </a:r>
                    </a:p>
                    <a:p>
                      <a:pPr marL="285750" indent="-285750">
                        <a:buFont typeface="Arial" pitchFamily="34" charset="0"/>
                        <a:buChar char="•"/>
                      </a:pPr>
                      <a:r>
                        <a:rPr lang="en-US" sz="1800" baseline="0" dirty="0">
                          <a:solidFill>
                            <a:srgbClr val="00006E"/>
                          </a:solidFill>
                        </a:rPr>
                        <a:t>Prison discipline and mental health history of last 2 years</a:t>
                      </a:r>
                      <a:endParaRPr lang="en-US" sz="1800" dirty="0">
                        <a:solidFill>
                          <a:srgbClr val="00006E"/>
                        </a:solidFill>
                      </a:endParaRPr>
                    </a:p>
                  </a:txBody>
                  <a:tcPr marT="45523" marB="45523"/>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BFD75BAD-CBF5-4183-B0C9-E448922957BA}"/>
              </a:ext>
            </a:extLst>
          </p:cNvPr>
          <p:cNvSpPr>
            <a:spLocks noGrp="1"/>
          </p:cNvSpPr>
          <p:nvPr>
            <p:ph type="sldNum" sz="quarter" idx="12"/>
          </p:nvPr>
        </p:nvSpPr>
        <p:spPr/>
        <p:txBody>
          <a:bodyPr/>
          <a:lstStyle/>
          <a:p>
            <a:fld id="{270D53C3-D890-4AF1-9878-19640C9CFA2D}" type="slidenum">
              <a:rPr lang="en-US" smtClean="0"/>
              <a:t>19</a:t>
            </a:fld>
            <a:endParaRPr lang="en-US"/>
          </a:p>
        </p:txBody>
      </p:sp>
    </p:spTree>
    <p:custDataLst>
      <p:tags r:id="rId1"/>
    </p:custDataLst>
    <p:extLst>
      <p:ext uri="{BB962C8B-B14F-4D97-AF65-F5344CB8AC3E}">
        <p14:creationId xmlns:p14="http://schemas.microsoft.com/office/powerpoint/2010/main" val="26912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49680" y="644984"/>
            <a:ext cx="6490863" cy="612475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Overview of the Compact</a:t>
            </a:r>
          </a:p>
          <a:p>
            <a:pPr>
              <a:lnSpc>
                <a:spcPct val="100000"/>
              </a:lnSpc>
              <a:spcBef>
                <a:spcPts val="0"/>
              </a:spcBef>
              <a:spcAft>
                <a:spcPts val="600"/>
              </a:spcAft>
            </a:pPr>
            <a:r>
              <a:rPr lang="en-US" dirty="0"/>
              <a:t>Eligibility for Transfer</a:t>
            </a:r>
          </a:p>
          <a:p>
            <a:pPr>
              <a:lnSpc>
                <a:spcPct val="100000"/>
              </a:lnSpc>
              <a:spcBef>
                <a:spcPts val="0"/>
              </a:spcBef>
              <a:spcAft>
                <a:spcPts val="600"/>
              </a:spcAft>
            </a:pPr>
            <a:r>
              <a:rPr lang="en-US" dirty="0"/>
              <a:t>Transferring Supervision</a:t>
            </a:r>
          </a:p>
          <a:p>
            <a:pPr>
              <a:lnSpc>
                <a:spcPct val="100000"/>
              </a:lnSpc>
              <a:spcBef>
                <a:spcPts val="0"/>
              </a:spcBef>
              <a:spcAft>
                <a:spcPts val="600"/>
              </a:spcAft>
            </a:pPr>
            <a:r>
              <a:rPr lang="en-US" dirty="0"/>
              <a:t>Progress Reports</a:t>
            </a:r>
          </a:p>
          <a:p>
            <a:pPr>
              <a:lnSpc>
                <a:spcPct val="100000"/>
              </a:lnSpc>
              <a:spcBef>
                <a:spcPts val="0"/>
              </a:spcBef>
              <a:spcAft>
                <a:spcPts val="600"/>
              </a:spcAft>
            </a:pPr>
            <a:r>
              <a:rPr lang="en-US" dirty="0"/>
              <a:t>Reporting Violations Requiring Retaking</a:t>
            </a:r>
          </a:p>
          <a:p>
            <a:pPr>
              <a:lnSpc>
                <a:spcPct val="100000"/>
              </a:lnSpc>
              <a:spcBef>
                <a:spcPts val="0"/>
              </a:spcBef>
              <a:spcAft>
                <a:spcPts val="600"/>
              </a:spcAft>
            </a:pPr>
            <a:r>
              <a:rPr lang="en-US" dirty="0"/>
              <a:t>ICAOS Resources &amp; Training Tools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EA985AC-FABE-41BC-9C55-4F7B80B572A3}"/>
              </a:ext>
            </a:extLst>
          </p:cNvPr>
          <p:cNvSpPr txBox="1">
            <a:spLocks/>
          </p:cNvSpPr>
          <p:nvPr/>
        </p:nvSpPr>
        <p:spPr>
          <a:xfrm>
            <a:off x="275771" y="0"/>
            <a:ext cx="3757419"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Offense Details</a:t>
            </a:r>
          </a:p>
        </p:txBody>
      </p:sp>
      <p:sp>
        <p:nvSpPr>
          <p:cNvPr id="28" name="Rectangle 2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7A8B83-93E5-40AB-BD88-49B0C5DBF68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2" name="TextBox 11">
            <a:extLst>
              <a:ext uri="{FF2B5EF4-FFF2-40B4-BE49-F238E27FC236}">
                <a16:creationId xmlns:a16="http://schemas.microsoft.com/office/drawing/2014/main" id="{8D2F3D00-4A18-42A4-8058-7CA0FC6C179C}"/>
              </a:ext>
            </a:extLst>
          </p:cNvPr>
          <p:cNvGraphicFramePr/>
          <p:nvPr>
            <p:extLst>
              <p:ext uri="{D42A27DB-BD31-4B8C-83A1-F6EECF244321}">
                <p14:modId xmlns:p14="http://schemas.microsoft.com/office/powerpoint/2010/main" val="3241755649"/>
              </p:ext>
            </p:extLst>
          </p:nvPr>
        </p:nvGraphicFramePr>
        <p:xfrm>
          <a:off x="0" y="1278849"/>
          <a:ext cx="4533177" cy="4096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C2668FAC-5D02-4E25-A840-2CEEF6963081}"/>
              </a:ext>
            </a:extLst>
          </p:cNvPr>
          <p:cNvSpPr>
            <a:spLocks noGrp="1"/>
          </p:cNvSpPr>
          <p:nvPr>
            <p:ph type="sldNum" sz="quarter" idx="12"/>
          </p:nvPr>
        </p:nvSpPr>
        <p:spPr/>
        <p:txBody>
          <a:bodyPr/>
          <a:lstStyle/>
          <a:p>
            <a:fld id="{270D53C3-D890-4AF1-9878-19640C9CFA2D}" type="slidenum">
              <a:rPr lang="en-US" smtClean="0"/>
              <a:t>20</a:t>
            </a:fld>
            <a:endParaRPr lang="en-US"/>
          </a:p>
        </p:txBody>
      </p:sp>
      <p:sp>
        <p:nvSpPr>
          <p:cNvPr id="4" name="TextBox 3">
            <a:extLst>
              <a:ext uri="{FF2B5EF4-FFF2-40B4-BE49-F238E27FC236}">
                <a16:creationId xmlns:a16="http://schemas.microsoft.com/office/drawing/2014/main" id="{32732087-FDE6-06FF-4099-3C26AD570894}"/>
              </a:ext>
            </a:extLst>
          </p:cNvPr>
          <p:cNvSpPr txBox="1"/>
          <p:nvPr/>
        </p:nvSpPr>
        <p:spPr>
          <a:xfrm>
            <a:off x="5367528" y="1066800"/>
            <a:ext cx="6096000" cy="4524315"/>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Detailed circumstances of instant offense (i.e., offense report with who, what, when, where) </a:t>
            </a:r>
          </a:p>
          <a:p>
            <a:r>
              <a:rPr lang="en-US" sz="3600" dirty="0">
                <a:effectLst/>
                <a:latin typeface="Times New Roman" panose="02020603050405020304" pitchFamily="18" charset="0"/>
                <a:ea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Offense reports just stating that the offender was arrested on a warrant are not sufficient</a:t>
            </a:r>
            <a:endParaRPr lang="en-US" sz="3600" dirty="0"/>
          </a:p>
        </p:txBody>
      </p:sp>
    </p:spTree>
    <p:custDataLst>
      <p:tags r:id="rId1"/>
    </p:custDataLst>
    <p:extLst>
      <p:ext uri="{BB962C8B-B14F-4D97-AF65-F5344CB8AC3E}">
        <p14:creationId xmlns:p14="http://schemas.microsoft.com/office/powerpoint/2010/main" val="183741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Sex Offenders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C94CB1DA-BE6E-4F73-88E3-9DA9FAED5FC7}"/>
              </a:ext>
            </a:extLst>
          </p:cNvPr>
          <p:cNvSpPr/>
          <p:nvPr/>
        </p:nvSpPr>
        <p:spPr>
          <a:xfrm>
            <a:off x="1239520" y="1667638"/>
            <a:ext cx="2673894" cy="1038701"/>
          </a:xfrm>
          <a:prstGeom prst="roundRect">
            <a:avLst>
              <a:gd name="adj" fmla="val 50000"/>
            </a:avLst>
          </a:prstGeom>
          <a:solidFill>
            <a:srgbClr val="102747"/>
          </a:solidFill>
        </p:spPr>
        <p:txBody>
          <a:bodyPr wrap="square" lIns="0" tIns="0" rIns="0" bIns="0">
            <a:spAutoFit/>
          </a:bodyPr>
          <a:lstStyle/>
          <a:p>
            <a:pPr algn="ctr"/>
            <a:r>
              <a:rPr lang="en-US" sz="2400" dirty="0">
                <a:solidFill>
                  <a:schemeClr val="bg1"/>
                </a:solidFill>
              </a:rPr>
              <a:t>3 Types per ICAOS Definition</a:t>
            </a:r>
          </a:p>
        </p:txBody>
      </p:sp>
      <p:sp>
        <p:nvSpPr>
          <p:cNvPr id="54" name="Rectangle 53">
            <a:extLst>
              <a:ext uri="{FF2B5EF4-FFF2-40B4-BE49-F238E27FC236}">
                <a16:creationId xmlns:a16="http://schemas.microsoft.com/office/drawing/2014/main" id="{B79F8D0A-0D02-42B4-8BE0-46D8181838D4}"/>
              </a:ext>
            </a:extLst>
          </p:cNvPr>
          <p:cNvSpPr/>
          <p:nvPr/>
        </p:nvSpPr>
        <p:spPr>
          <a:xfrm>
            <a:off x="5067968" y="2932220"/>
            <a:ext cx="2673894" cy="3525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r>
              <a:rPr lang="en-US" sz="2000" dirty="0">
                <a:solidFill>
                  <a:schemeClr val="tx1"/>
                </a:solidFill>
              </a:rPr>
              <a:t>If Available:</a:t>
            </a:r>
          </a:p>
          <a:p>
            <a:pPr marL="342900" indent="-342900">
              <a:buFont typeface="Arial" panose="020B0604020202020204" pitchFamily="34" charset="0"/>
              <a:buChar char="•"/>
            </a:pPr>
            <a:r>
              <a:rPr lang="en-US" sz="2000" dirty="0">
                <a:solidFill>
                  <a:schemeClr val="tx1"/>
                </a:solidFill>
              </a:rPr>
              <a:t>Assessment Information</a:t>
            </a:r>
          </a:p>
          <a:p>
            <a:pPr marL="342900" indent="-342900">
              <a:buFont typeface="Arial" panose="020B0604020202020204" pitchFamily="34" charset="0"/>
              <a:buChar char="•"/>
            </a:pPr>
            <a:r>
              <a:rPr lang="en-US" sz="2000" dirty="0">
                <a:solidFill>
                  <a:schemeClr val="tx1"/>
                </a:solidFill>
              </a:rPr>
              <a:t>Victim Information</a:t>
            </a:r>
          </a:p>
          <a:p>
            <a:pPr marL="800100" lvl="1" indent="-342900">
              <a:buFont typeface="Arial" panose="020B0604020202020204" pitchFamily="34" charset="0"/>
              <a:buChar char="•"/>
            </a:pPr>
            <a:r>
              <a:rPr lang="en-US" sz="2000" i="1" dirty="0">
                <a:solidFill>
                  <a:schemeClr val="tx1"/>
                </a:solidFill>
              </a:rPr>
              <a:t>Demographics</a:t>
            </a:r>
          </a:p>
          <a:p>
            <a:pPr marL="800100" lvl="1" indent="-342900">
              <a:buFont typeface="Arial" panose="020B0604020202020204" pitchFamily="34" charset="0"/>
              <a:buChar char="•"/>
            </a:pPr>
            <a:r>
              <a:rPr lang="en-US" sz="2000" i="1" dirty="0">
                <a:solidFill>
                  <a:schemeClr val="tx1"/>
                </a:solidFill>
              </a:rPr>
              <a:t>Statement</a:t>
            </a:r>
          </a:p>
          <a:p>
            <a:pPr marL="342900" indent="-342900">
              <a:buFont typeface="Arial" panose="020B0604020202020204" pitchFamily="34" charset="0"/>
              <a:buChar char="•"/>
            </a:pPr>
            <a:r>
              <a:rPr lang="en-US" sz="2000" dirty="0">
                <a:solidFill>
                  <a:schemeClr val="tx1"/>
                </a:solidFill>
              </a:rPr>
              <a:t>Supervision or Treatment plan - </a:t>
            </a:r>
            <a:r>
              <a:rPr lang="en-US" sz="2000" i="1" dirty="0">
                <a:solidFill>
                  <a:schemeClr val="tx1"/>
                </a:solidFill>
              </a:rPr>
              <a:t>current or recommended</a:t>
            </a:r>
          </a:p>
        </p:txBody>
      </p:sp>
      <p:sp>
        <p:nvSpPr>
          <p:cNvPr id="12" name="Rectangle: Rounded Corners 11">
            <a:extLst>
              <a:ext uri="{FF2B5EF4-FFF2-40B4-BE49-F238E27FC236}">
                <a16:creationId xmlns:a16="http://schemas.microsoft.com/office/drawing/2014/main" id="{AC6B64C8-EC0D-4DC3-A156-59D0022A9B2F}"/>
              </a:ext>
            </a:extLst>
          </p:cNvPr>
          <p:cNvSpPr/>
          <p:nvPr/>
        </p:nvSpPr>
        <p:spPr>
          <a:xfrm>
            <a:off x="4991768" y="1667638"/>
            <a:ext cx="2673894" cy="1038701"/>
          </a:xfrm>
          <a:prstGeom prst="roundRect">
            <a:avLst>
              <a:gd name="adj" fmla="val 50000"/>
            </a:avLst>
          </a:prstGeom>
          <a:solidFill>
            <a:srgbClr val="102747"/>
          </a:solidFill>
        </p:spPr>
        <p:txBody>
          <a:bodyPr wrap="square" lIns="0" tIns="0" rIns="0" bIns="0">
            <a:spAutoFit/>
          </a:bodyPr>
          <a:lstStyle/>
          <a:p>
            <a:pPr algn="ctr"/>
            <a:r>
              <a:rPr lang="en-US" sz="2400" dirty="0">
                <a:solidFill>
                  <a:schemeClr val="bg1"/>
                </a:solidFill>
              </a:rPr>
              <a:t>Additional Transfer Requirements</a:t>
            </a:r>
          </a:p>
        </p:txBody>
      </p:sp>
      <p:sp>
        <p:nvSpPr>
          <p:cNvPr id="13" name="Rectangle 12">
            <a:extLst>
              <a:ext uri="{FF2B5EF4-FFF2-40B4-BE49-F238E27FC236}">
                <a16:creationId xmlns:a16="http://schemas.microsoft.com/office/drawing/2014/main" id="{61D1D467-77EA-4243-9F23-3569AE24C71E}"/>
              </a:ext>
            </a:extLst>
          </p:cNvPr>
          <p:cNvSpPr/>
          <p:nvPr/>
        </p:nvSpPr>
        <p:spPr>
          <a:xfrm>
            <a:off x="1391920" y="3028912"/>
            <a:ext cx="2673894" cy="3466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000" dirty="0">
                <a:solidFill>
                  <a:schemeClr val="tx1"/>
                </a:solidFill>
              </a:rPr>
              <a:t>Registered in the sending state</a:t>
            </a:r>
          </a:p>
          <a:p>
            <a:pPr marL="342900" indent="-342900">
              <a:buFont typeface="Arial" panose="020B0604020202020204" pitchFamily="34" charset="0"/>
              <a:buChar char="•"/>
            </a:pPr>
            <a:r>
              <a:rPr lang="en-US" sz="2000" dirty="0">
                <a:solidFill>
                  <a:schemeClr val="tx1"/>
                </a:solidFill>
              </a:rPr>
              <a:t>Required to register in the sending state</a:t>
            </a:r>
          </a:p>
          <a:p>
            <a:pPr marL="342900" indent="-342900">
              <a:buFont typeface="Arial" panose="020B0604020202020204" pitchFamily="34" charset="0"/>
              <a:buChar char="•"/>
            </a:pPr>
            <a:r>
              <a:rPr lang="en-US" sz="2000" dirty="0">
                <a:solidFill>
                  <a:schemeClr val="tx1"/>
                </a:solidFill>
              </a:rPr>
              <a:t>Offender who is under sex offender terms and conditions in the sending state</a:t>
            </a:r>
          </a:p>
        </p:txBody>
      </p:sp>
      <p:sp>
        <p:nvSpPr>
          <p:cNvPr id="14" name="Rectangle: Rounded Corners 13">
            <a:extLst>
              <a:ext uri="{FF2B5EF4-FFF2-40B4-BE49-F238E27FC236}">
                <a16:creationId xmlns:a16="http://schemas.microsoft.com/office/drawing/2014/main" id="{F65BCAC6-9949-406F-803B-FBDF8179C440}"/>
              </a:ext>
            </a:extLst>
          </p:cNvPr>
          <p:cNvSpPr/>
          <p:nvPr/>
        </p:nvSpPr>
        <p:spPr>
          <a:xfrm>
            <a:off x="8744017" y="1667625"/>
            <a:ext cx="2673894" cy="1038701"/>
          </a:xfrm>
          <a:prstGeom prst="roundRect">
            <a:avLst>
              <a:gd name="adj" fmla="val 50000"/>
            </a:avLst>
          </a:prstGeom>
          <a:solidFill>
            <a:srgbClr val="102747"/>
          </a:solidFill>
        </p:spPr>
        <p:txBody>
          <a:bodyPr wrap="square" lIns="0" tIns="0" rIns="0" bIns="0">
            <a:spAutoFit/>
          </a:bodyPr>
          <a:lstStyle/>
          <a:p>
            <a:pPr algn="ctr"/>
            <a:r>
              <a:rPr lang="en-US" sz="2400" dirty="0">
                <a:solidFill>
                  <a:schemeClr val="bg1"/>
                </a:solidFill>
              </a:rPr>
              <a:t>Following acceptance</a:t>
            </a:r>
          </a:p>
        </p:txBody>
      </p:sp>
      <p:sp>
        <p:nvSpPr>
          <p:cNvPr id="15" name="Rectangle 14">
            <a:extLst>
              <a:ext uri="{FF2B5EF4-FFF2-40B4-BE49-F238E27FC236}">
                <a16:creationId xmlns:a16="http://schemas.microsoft.com/office/drawing/2014/main" id="{C743B3BA-931A-4945-8A63-791A2E553CFC}"/>
              </a:ext>
            </a:extLst>
          </p:cNvPr>
          <p:cNvSpPr/>
          <p:nvPr/>
        </p:nvSpPr>
        <p:spPr>
          <a:xfrm>
            <a:off x="8744017" y="2876511"/>
            <a:ext cx="2673894" cy="3616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r>
              <a:rPr lang="en-US" sz="2000" dirty="0">
                <a:solidFill>
                  <a:schemeClr val="tx1"/>
                </a:solidFill>
              </a:rPr>
              <a:t>If requested (and available,) provide to the receiving state within 30 days</a:t>
            </a:r>
          </a:p>
          <a:p>
            <a:pPr marL="342900" indent="-342900">
              <a:buFont typeface="Arial" panose="020B0604020202020204" pitchFamily="34" charset="0"/>
              <a:buChar char="•"/>
            </a:pPr>
            <a:r>
              <a:rPr lang="en-US" sz="2000" dirty="0">
                <a:solidFill>
                  <a:schemeClr val="tx1"/>
                </a:solidFill>
              </a:rPr>
              <a:t>Risk Needs Score</a:t>
            </a:r>
          </a:p>
          <a:p>
            <a:pPr marL="342900" indent="-342900">
              <a:buFont typeface="Arial" panose="020B0604020202020204" pitchFamily="34" charset="0"/>
              <a:buChar char="•"/>
            </a:pPr>
            <a:r>
              <a:rPr lang="en-US" sz="2000" dirty="0">
                <a:solidFill>
                  <a:schemeClr val="tx1"/>
                </a:solidFill>
              </a:rPr>
              <a:t>Information related to PRIOR sex offenses</a:t>
            </a:r>
          </a:p>
          <a:p>
            <a:pPr marL="342900" indent="-342900">
              <a:buFont typeface="Arial" panose="020B0604020202020204" pitchFamily="34" charset="0"/>
              <a:buChar char="•"/>
            </a:pPr>
            <a:r>
              <a:rPr lang="en-US" sz="2000" dirty="0">
                <a:solidFill>
                  <a:schemeClr val="tx1"/>
                </a:solidFill>
              </a:rPr>
              <a:t>Other documents to assist in supervision</a:t>
            </a:r>
          </a:p>
        </p:txBody>
      </p:sp>
    </p:spTree>
    <p:custDataLst>
      <p:tags r:id="rId1"/>
    </p:custDataLst>
    <p:extLst>
      <p:ext uri="{BB962C8B-B14F-4D97-AF65-F5344CB8AC3E}">
        <p14:creationId xmlns:p14="http://schemas.microsoft.com/office/powerpoint/2010/main" val="23471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DEA985AC-FABE-41BC-9C55-4F7B80B572A3}"/>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Submission of Transfer Request to the FL Compact Office</a:t>
            </a:r>
          </a:p>
        </p:txBody>
      </p:sp>
      <p:sp>
        <p:nvSpPr>
          <p:cNvPr id="2" name="Slide Number Placeholder 1">
            <a:extLst>
              <a:ext uri="{FF2B5EF4-FFF2-40B4-BE49-F238E27FC236}">
                <a16:creationId xmlns:a16="http://schemas.microsoft.com/office/drawing/2014/main" id="{56C0A009-CAC9-48EF-8145-8F2776F03CF4}"/>
              </a:ext>
            </a:extLst>
          </p:cNvPr>
          <p:cNvSpPr>
            <a:spLocks noGrp="1"/>
          </p:cNvSpPr>
          <p:nvPr>
            <p:ph type="sldNum" sz="quarter" idx="12"/>
          </p:nvPr>
        </p:nvSpPr>
        <p:spPr/>
        <p:txBody>
          <a:bodyPr/>
          <a:lstStyle/>
          <a:p>
            <a:fld id="{270D53C3-D890-4AF1-9878-19640C9CFA2D}" type="slidenum">
              <a:rPr lang="en-US" smtClean="0"/>
              <a:t>22</a:t>
            </a:fld>
            <a:endParaRPr lang="en-US"/>
          </a:p>
        </p:txBody>
      </p:sp>
      <p:sp>
        <p:nvSpPr>
          <p:cNvPr id="6" name="Rectangle 1">
            <a:extLst>
              <a:ext uri="{FF2B5EF4-FFF2-40B4-BE49-F238E27FC236}">
                <a16:creationId xmlns:a16="http://schemas.microsoft.com/office/drawing/2014/main" id="{6CD993E4-C49E-7989-0DA9-0C8A8237FF4B}"/>
              </a:ext>
            </a:extLst>
          </p:cNvPr>
          <p:cNvSpPr>
            <a:spLocks noChangeArrowheads="1"/>
          </p:cNvSpPr>
          <p:nvPr/>
        </p:nvSpPr>
        <p:spPr bwMode="auto">
          <a:xfrm>
            <a:off x="4330700" y="698111"/>
            <a:ext cx="714387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Prior to submitting ANY request to a receiving state, the Florida offender must pay the required application fee.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Interstate Compact Checklist: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following items are in this packet: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Transfer Request Form (submit as word document attachment);</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Signed Offender Application for Interstate Compact Transfer form;</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Supervision Orders;</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Gang information;</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Detailed circumstances of instant offense (i.e., offense report with who, what, when, where) </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Judgment and Commitment Documents;</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Pre-Sentence Investigation (if available);  </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Information relating to court ordered financial obligations;</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Current victim information included name, address;</a:t>
            </a: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Any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known orders restricting contact with any person or any person's contact with the offender.</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Email the COMPLETE packet to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rPr>
              <a:t>fl.compact@fdc.myflorida.com</a:t>
            </a:r>
            <a:r>
              <a:rPr kumimoji="0" lang="en-US" altLang="en-US" sz="1600" b="1" i="0" u="none" strike="noStrike" cap="none" normalizeH="0" baseline="0" dirty="0">
                <a:ln>
                  <a:noFill/>
                </a:ln>
                <a:solidFill>
                  <a:schemeClr val="tx1"/>
                </a:solidFill>
                <a:effectLst/>
                <a:ea typeface="Times New Roman" panose="02020603050405020304" pitchFamily="18" charset="0"/>
              </a:rPr>
              <a:t>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412806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DEA985AC-FABE-41BC-9C55-4F7B80B572A3}"/>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Application Fee</a:t>
            </a:r>
          </a:p>
        </p:txBody>
      </p:sp>
      <p:sp>
        <p:nvSpPr>
          <p:cNvPr id="2" name="Slide Number Placeholder 1">
            <a:extLst>
              <a:ext uri="{FF2B5EF4-FFF2-40B4-BE49-F238E27FC236}">
                <a16:creationId xmlns:a16="http://schemas.microsoft.com/office/drawing/2014/main" id="{56C0A009-CAC9-48EF-8145-8F2776F03CF4}"/>
              </a:ext>
            </a:extLst>
          </p:cNvPr>
          <p:cNvSpPr>
            <a:spLocks noGrp="1"/>
          </p:cNvSpPr>
          <p:nvPr>
            <p:ph type="sldNum" sz="quarter" idx="12"/>
          </p:nvPr>
        </p:nvSpPr>
        <p:spPr/>
        <p:txBody>
          <a:bodyPr/>
          <a:lstStyle/>
          <a:p>
            <a:fld id="{270D53C3-D890-4AF1-9878-19640C9CFA2D}" type="slidenum">
              <a:rPr lang="en-US" smtClean="0"/>
              <a:t>23</a:t>
            </a:fld>
            <a:endParaRPr lang="en-US"/>
          </a:p>
        </p:txBody>
      </p:sp>
      <p:sp>
        <p:nvSpPr>
          <p:cNvPr id="6" name="Rectangle 1">
            <a:extLst>
              <a:ext uri="{FF2B5EF4-FFF2-40B4-BE49-F238E27FC236}">
                <a16:creationId xmlns:a16="http://schemas.microsoft.com/office/drawing/2014/main" id="{6CD993E4-C49E-7989-0DA9-0C8A8237FF4B}"/>
              </a:ext>
            </a:extLst>
          </p:cNvPr>
          <p:cNvSpPr>
            <a:spLocks noChangeArrowheads="1"/>
          </p:cNvSpPr>
          <p:nvPr/>
        </p:nvSpPr>
        <p:spPr bwMode="auto">
          <a:xfrm>
            <a:off x="4330700" y="689788"/>
            <a:ext cx="7143878"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Prior to submitting ANY request to a receiving state, the Florida offender must pay the required application fee.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Arial" panose="020B0604020202020204" pitchFamily="34" charset="0"/>
                <a:ea typeface="Times New Roman" panose="02020603050405020304" pitchFamily="18" charset="0"/>
              </a:rPr>
              <a:t>Effective 07/01/2022 all individuals applying for transfer of supervision through the Interstate Compact for Adult Offender Supervision from Florida must pay an application fee.</a:t>
            </a:r>
          </a:p>
          <a:p>
            <a:pPr algn="l"/>
            <a:endParaRPr lang="en-US" sz="1800" b="0"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The Application Fee can be paid by submitting a USPS Money Order or Cashier’s Check payable to the Florida Department of Corrections. </a:t>
            </a:r>
            <a:endParaRPr lang="en-US" sz="1600" b="0" i="0" u="none" strike="noStrike" baseline="0" dirty="0">
              <a:solidFill>
                <a:srgbClr val="000000"/>
              </a:solidFill>
              <a:latin typeface="Arial" panose="020B0604020202020204" pitchFamily="34" charset="0"/>
            </a:endParaRPr>
          </a:p>
          <a:p>
            <a:pPr algn="ctr"/>
            <a:r>
              <a:rPr lang="en-US" sz="1400" b="1" i="0" u="none" strike="noStrike" baseline="0" dirty="0">
                <a:solidFill>
                  <a:srgbClr val="000000"/>
                </a:solidFill>
                <a:latin typeface="Arial" panose="020B0604020202020204" pitchFamily="34" charset="0"/>
              </a:rPr>
              <a:t>Only a USPS money order or bank cashier’s check may be submitted for payment. </a:t>
            </a:r>
          </a:p>
          <a:p>
            <a:pPr algn="ctr"/>
            <a:endParaRPr lang="en-US" sz="1600" b="0" i="0" u="none" strike="noStrike" baseline="0" dirty="0">
              <a:solidFill>
                <a:srgbClr val="000000"/>
              </a:solidFill>
              <a:latin typeface="Arial" panose="020B0604020202020204" pitchFamily="34" charset="0"/>
            </a:endParaRPr>
          </a:p>
          <a:p>
            <a:pPr algn="ctr"/>
            <a:r>
              <a:rPr lang="en-US" sz="1600" b="0" i="0" u="none" strike="noStrike" baseline="0" dirty="0">
                <a:solidFill>
                  <a:srgbClr val="000000"/>
                </a:solidFill>
                <a:latin typeface="Arial" panose="020B0604020202020204" pitchFamily="34" charset="0"/>
              </a:rPr>
              <a:t>DO NOT send cash or a personal or business check. </a:t>
            </a:r>
          </a:p>
          <a:p>
            <a:pPr algn="ctr"/>
            <a:endParaRPr lang="en-US" sz="1600" b="1"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A copy of the notice document MUST be included with the payment. </a:t>
            </a:r>
            <a:endParaRPr lang="en-US" sz="1600" b="0" i="0" u="none" strike="noStrike" baseline="0" dirty="0">
              <a:solidFill>
                <a:srgbClr val="000000"/>
              </a:solidFill>
              <a:latin typeface="Arial" panose="020B0604020202020204" pitchFamily="34" charset="0"/>
            </a:endParaRPr>
          </a:p>
          <a:p>
            <a:pPr algn="ctr"/>
            <a:endParaRPr lang="en-US" sz="1600" b="1"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Send USPS money order or bank cashier’s check to: </a:t>
            </a:r>
            <a:endParaRPr lang="en-US" sz="1600" b="0"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Florida Department of Corrections </a:t>
            </a:r>
            <a:endParaRPr lang="en-US" sz="1600" b="0"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COPS / ICOTS Application Fee </a:t>
            </a:r>
            <a:endParaRPr lang="en-US" sz="1600" b="0"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P.O. Box 12300 </a:t>
            </a:r>
            <a:endParaRPr lang="en-US" sz="1600" b="0" i="0" u="none" strike="noStrike" baseline="0" dirty="0">
              <a:solidFill>
                <a:srgbClr val="000000"/>
              </a:solidFill>
              <a:latin typeface="Arial" panose="020B0604020202020204" pitchFamily="34" charset="0"/>
            </a:endParaRPr>
          </a:p>
          <a:p>
            <a:pPr algn="ctr"/>
            <a:r>
              <a:rPr lang="en-US" sz="1600" b="1" i="0" u="none" strike="noStrike" baseline="0" dirty="0">
                <a:solidFill>
                  <a:srgbClr val="000000"/>
                </a:solidFill>
                <a:latin typeface="Arial" panose="020B0604020202020204" pitchFamily="34" charset="0"/>
              </a:rPr>
              <a:t>Tallahassee, FL 32317-2300 </a:t>
            </a:r>
            <a:r>
              <a:rPr lang="en-US" sz="1800" b="0" i="0" u="none" strike="noStrike" baseline="0" dirty="0">
                <a:solidFill>
                  <a:srgbClr val="000000"/>
                </a:solidFill>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545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2089668"/>
            <a:ext cx="3751796" cy="2243691"/>
          </a:xfrm>
        </p:spPr>
        <p:txBody>
          <a:bodyPr wrap="square" lIns="0" tIns="0" rIns="0" bIns="0" anchor="ctr">
            <a:spAutoFit/>
          </a:bodyPr>
          <a:lstStyle/>
          <a:p>
            <a:pPr algn="ctr"/>
            <a:r>
              <a:rPr lang="en-US" sz="5400" b="1" dirty="0">
                <a:solidFill>
                  <a:schemeClr val="bg1"/>
                </a:solidFill>
              </a:rPr>
              <a:t>No Travel Prior to Acceptance</a:t>
            </a:r>
          </a:p>
        </p:txBody>
      </p:sp>
      <p:pic>
        <p:nvPicPr>
          <p:cNvPr id="5" name="Picture 4">
            <a:extLst>
              <a:ext uri="{FF2B5EF4-FFF2-40B4-BE49-F238E27FC236}">
                <a16:creationId xmlns:a16="http://schemas.microsoft.com/office/drawing/2014/main" id="{458D5236-0AE3-4D9D-B8DE-2068EE1E9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82266" y="1013109"/>
            <a:ext cx="3252534" cy="1234389"/>
          </a:xfrm>
          <a:prstGeom prst="rect">
            <a:avLst/>
          </a:prstGeom>
        </p:spPr>
      </p:pic>
      <p:grpSp>
        <p:nvGrpSpPr>
          <p:cNvPr id="20" name="Group 19">
            <a:extLst>
              <a:ext uri="{FF2B5EF4-FFF2-40B4-BE49-F238E27FC236}">
                <a16:creationId xmlns:a16="http://schemas.microsoft.com/office/drawing/2014/main" id="{CEEE308C-7854-4AEF-9C76-74B87619FE8E}"/>
              </a:ext>
            </a:extLst>
          </p:cNvPr>
          <p:cNvGrpSpPr/>
          <p:nvPr/>
        </p:nvGrpSpPr>
        <p:grpSpPr>
          <a:xfrm>
            <a:off x="5236935" y="873056"/>
            <a:ext cx="6640640" cy="6533227"/>
            <a:chOff x="5466243" y="1449875"/>
            <a:chExt cx="6249507" cy="5869552"/>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466244" y="2773314"/>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466244" y="2950550"/>
              <a:ext cx="6249506" cy="436887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Reporting Instructions Exceptions:</a:t>
              </a:r>
            </a:p>
            <a:p>
              <a:pPr>
                <a:lnSpc>
                  <a:spcPct val="100000"/>
                </a:lnSpc>
                <a:spcBef>
                  <a:spcPts val="0"/>
                </a:spcBef>
                <a:spcAft>
                  <a:spcPts val="600"/>
                </a:spcAft>
              </a:pPr>
              <a:r>
                <a:rPr lang="en-US" sz="2400" dirty="0"/>
                <a:t>Probationer Living in Receiving State at the time of Sentencing</a:t>
              </a:r>
            </a:p>
            <a:p>
              <a:pPr>
                <a:lnSpc>
                  <a:spcPct val="100000"/>
                </a:lnSpc>
                <a:spcBef>
                  <a:spcPts val="0"/>
                </a:spcBef>
                <a:spcAft>
                  <a:spcPts val="600"/>
                </a:spcAft>
              </a:pPr>
              <a:r>
                <a:rPr lang="en-US" sz="2400" dirty="0"/>
                <a:t>Military Members/Veterans Receiving Treatment/Employment Transfer</a:t>
              </a:r>
            </a:p>
            <a:p>
              <a:pPr>
                <a:lnSpc>
                  <a:spcPct val="100000"/>
                </a:lnSpc>
                <a:spcBef>
                  <a:spcPts val="0"/>
                </a:spcBef>
                <a:spcAft>
                  <a:spcPts val="600"/>
                </a:spcAft>
              </a:pPr>
              <a:r>
                <a:rPr lang="en-US" sz="2400" dirty="0"/>
                <a:t>Other verified Emergency Situations (both states must agree)</a:t>
              </a:r>
            </a:p>
            <a:p>
              <a:pPr marL="0" indent="0">
                <a:lnSpc>
                  <a:spcPct val="100000"/>
                </a:lnSpc>
                <a:spcBef>
                  <a:spcPts val="0"/>
                </a:spcBef>
                <a:spcAft>
                  <a:spcPts val="600"/>
                </a:spcAft>
                <a:buNone/>
              </a:pPr>
              <a:r>
                <a:rPr lang="en-US" sz="2400" i="1" dirty="0"/>
                <a:t>OTHER:  Daily travel (border) allowed for medical/employment ONLY must return daily and notify of travel via ICOTS</a:t>
              </a:r>
            </a:p>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a:solidFill>
                  <a:srgbClr val="102747"/>
                </a:solidFill>
              </a:endParaRPr>
            </a:p>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a:solidFill>
                  <a:srgbClr val="102747"/>
                </a:solidFill>
              </a:endParaRP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466243" y="1449875"/>
              <a:ext cx="6109352" cy="132343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Investigation Period</a:t>
              </a:r>
            </a:p>
            <a:p>
              <a:pPr>
                <a:lnSpc>
                  <a:spcPct val="100000"/>
                </a:lnSpc>
                <a:spcBef>
                  <a:spcPts val="0"/>
                </a:spcBef>
                <a:spcAft>
                  <a:spcPts val="600"/>
                </a:spcAft>
              </a:pPr>
              <a:r>
                <a:rPr lang="en-US" dirty="0"/>
                <a:t>Up to 45 days</a:t>
              </a:r>
            </a:p>
            <a:p>
              <a:pPr>
                <a:lnSpc>
                  <a:spcPct val="100000"/>
                </a:lnSpc>
                <a:spcBef>
                  <a:spcPts val="0"/>
                </a:spcBef>
                <a:spcAft>
                  <a:spcPts val="600"/>
                </a:spcAft>
              </a:pPr>
              <a:endParaRPr lang="en-US" sz="1600" dirty="0"/>
            </a:p>
          </p:txBody>
        </p:sp>
      </p:grpSp>
    </p:spTree>
    <p:custDataLst>
      <p:tags r:id="rId1"/>
    </p:custDataLst>
    <p:extLst>
      <p:ext uri="{BB962C8B-B14F-4D97-AF65-F5344CB8AC3E}">
        <p14:creationId xmlns:p14="http://schemas.microsoft.com/office/powerpoint/2010/main" val="83507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Reporting Instructions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471408" y="1569060"/>
            <a:ext cx="6263392" cy="44935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3600" dirty="0">
                <a:solidFill>
                  <a:srgbClr val="102747"/>
                </a:solidFill>
              </a:rPr>
              <a:t>Provides permission for offender to be in the receiving state PRIOR to acceptance. Wait on approval of reporting instructions before offender can travel.</a:t>
            </a:r>
          </a:p>
          <a:p>
            <a:pPr marL="0" indent="0" algn="ctr">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b="1" dirty="0"/>
              <a:t>Call the Florida Interstate Compact Office at 850-717-3487 to discuss if the offender qualifies to request reporting instructions.</a:t>
            </a:r>
            <a:endParaRPr lang="en-US" dirty="0">
              <a:solidFill>
                <a:srgbClr val="102747"/>
              </a:solidFill>
            </a:endParaRPr>
          </a:p>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1504" y="2183769"/>
            <a:ext cx="4717592" cy="2640330"/>
          </a:xfrm>
          <a:prstGeom prst="rect">
            <a:avLst/>
          </a:prstGeom>
        </p:spPr>
      </p:pic>
      <p:sp>
        <p:nvSpPr>
          <p:cNvPr id="9" name="TextBox 8">
            <a:extLst>
              <a:ext uri="{FF2B5EF4-FFF2-40B4-BE49-F238E27FC236}">
                <a16:creationId xmlns:a16="http://schemas.microsoft.com/office/drawing/2014/main" id="{A6BB4586-E138-4E93-87BE-ADCE27B014B9}"/>
              </a:ext>
            </a:extLst>
          </p:cNvPr>
          <p:cNvSpPr txBox="1"/>
          <p:nvPr/>
        </p:nvSpPr>
        <p:spPr>
          <a:xfrm>
            <a:off x="2060996" y="6150173"/>
            <a:ext cx="8330779" cy="307777"/>
          </a:xfrm>
          <a:prstGeom prst="rect">
            <a:avLst/>
          </a:prstGeom>
          <a:noFill/>
        </p:spPr>
        <p:txBody>
          <a:bodyPr wrap="square" rtlCol="0">
            <a:spAutoFit/>
          </a:bodyPr>
          <a:lstStyle/>
          <a:p>
            <a:r>
              <a:rPr lang="en-US" sz="1400" i="1" dirty="0"/>
              <a:t>Qualifying for mandatory reporting instructions does NOT automatically qualify as a mandatory transfer</a:t>
            </a:r>
          </a:p>
        </p:txBody>
      </p:sp>
    </p:spTree>
    <p:custDataLst>
      <p:tags r:id="rId1"/>
    </p:custDataLst>
    <p:extLst>
      <p:ext uri="{BB962C8B-B14F-4D97-AF65-F5344CB8AC3E}">
        <p14:creationId xmlns:p14="http://schemas.microsoft.com/office/powerpoint/2010/main" val="412450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9F0FA4-C466-4BC9-BB4A-0D926A6A7FB0}"/>
              </a:ext>
            </a:extLst>
          </p:cNvPr>
          <p:cNvSpPr txBox="1">
            <a:spLocks/>
          </p:cNvSpPr>
          <p:nvPr/>
        </p:nvSpPr>
        <p:spPr>
          <a:xfrm>
            <a:off x="3196830" y="3024007"/>
            <a:ext cx="3710168" cy="271458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1" indent="0">
              <a:buNone/>
            </a:pPr>
            <a:r>
              <a:rPr lang="en-US" sz="2800" dirty="0"/>
              <a:t>Lives in the receiving state when sentenced to probation in the sending state and needs to go home after sentencing or sentenced remotely </a:t>
            </a:r>
          </a:p>
        </p:txBody>
      </p:sp>
      <p:grpSp>
        <p:nvGrpSpPr>
          <p:cNvPr id="5" name="Group 4">
            <a:extLst>
              <a:ext uri="{FF2B5EF4-FFF2-40B4-BE49-F238E27FC236}">
                <a16:creationId xmlns:a16="http://schemas.microsoft.com/office/drawing/2014/main" id="{66E2EAF6-B923-4D47-B943-47DD9D7D0D48}"/>
              </a:ext>
            </a:extLst>
          </p:cNvPr>
          <p:cNvGrpSpPr/>
          <p:nvPr/>
        </p:nvGrpSpPr>
        <p:grpSpPr>
          <a:xfrm>
            <a:off x="3175299" y="1958387"/>
            <a:ext cx="3731698" cy="861774"/>
            <a:chOff x="476250" y="1334685"/>
            <a:chExt cx="4032915" cy="801814"/>
          </a:xfrm>
        </p:grpSpPr>
        <p:sp>
          <p:nvSpPr>
            <p:cNvPr id="6" name="Rectangle 5">
              <a:extLst>
                <a:ext uri="{FF2B5EF4-FFF2-40B4-BE49-F238E27FC236}">
                  <a16:creationId xmlns:a16="http://schemas.microsoft.com/office/drawing/2014/main" id="{669D0032-408A-4CCC-B48E-6C7FD9CB155A}"/>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568125-367E-4010-8F1A-D2680C74294E}"/>
                </a:ext>
              </a:extLst>
            </p:cNvPr>
            <p:cNvSpPr/>
            <p:nvPr/>
          </p:nvSpPr>
          <p:spPr>
            <a:xfrm>
              <a:off x="499519" y="1334685"/>
              <a:ext cx="3806016" cy="801814"/>
            </a:xfrm>
            <a:prstGeom prst="rect">
              <a:avLst/>
            </a:prstGeom>
          </p:spPr>
          <p:txBody>
            <a:bodyPr wrap="square" lIns="0" tIns="0" rIns="0" bIns="0" anchor="ctr">
              <a:spAutoFit/>
            </a:bodyPr>
            <a:lstStyle/>
            <a:p>
              <a:pPr algn="ctr"/>
              <a:r>
                <a:rPr lang="en-US" sz="2800" dirty="0">
                  <a:solidFill>
                    <a:schemeClr val="bg1"/>
                  </a:solidFill>
                </a:rPr>
                <a:t>Living in Receiving State</a:t>
              </a:r>
            </a:p>
            <a:p>
              <a:pPr algn="ctr"/>
              <a:r>
                <a:rPr lang="en-US" sz="2800" dirty="0">
                  <a:solidFill>
                    <a:schemeClr val="bg1"/>
                  </a:solidFill>
                </a:rPr>
                <a:t>RI REASON</a:t>
              </a:r>
            </a:p>
          </p:txBody>
        </p:sp>
      </p:grpSp>
      <p:sp>
        <p:nvSpPr>
          <p:cNvPr id="8" name="Content Placeholder 2">
            <a:extLst>
              <a:ext uri="{FF2B5EF4-FFF2-40B4-BE49-F238E27FC236}">
                <a16:creationId xmlns:a16="http://schemas.microsoft.com/office/drawing/2014/main" id="{E300B500-18A8-49FD-9BD2-C01A91CC79B1}"/>
              </a:ext>
            </a:extLst>
          </p:cNvPr>
          <p:cNvSpPr txBox="1">
            <a:spLocks/>
          </p:cNvSpPr>
          <p:nvPr/>
        </p:nvSpPr>
        <p:spPr>
          <a:xfrm>
            <a:off x="7817441" y="3024007"/>
            <a:ext cx="3710168" cy="245503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Lived in receiving state for </a:t>
            </a:r>
            <a:r>
              <a:rPr lang="en-US" u="sng" dirty="0"/>
              <a:t>1 year</a:t>
            </a:r>
            <a:r>
              <a:rPr lang="en-US" dirty="0"/>
              <a:t> (continuously and immediately) prior to supervision start date or sentencing date</a:t>
            </a:r>
          </a:p>
          <a:p>
            <a:pPr marL="0" indent="0">
              <a:buNone/>
            </a:pPr>
            <a:endParaRPr lang="en-US" dirty="0"/>
          </a:p>
        </p:txBody>
      </p:sp>
      <p:grpSp>
        <p:nvGrpSpPr>
          <p:cNvPr id="9" name="Group 8">
            <a:extLst>
              <a:ext uri="{FF2B5EF4-FFF2-40B4-BE49-F238E27FC236}">
                <a16:creationId xmlns:a16="http://schemas.microsoft.com/office/drawing/2014/main" id="{715267D2-2EDF-41A7-8511-7B5E58CEF8E8}"/>
              </a:ext>
            </a:extLst>
          </p:cNvPr>
          <p:cNvGrpSpPr/>
          <p:nvPr/>
        </p:nvGrpSpPr>
        <p:grpSpPr>
          <a:xfrm>
            <a:off x="7795911" y="1948101"/>
            <a:ext cx="3731698" cy="861774"/>
            <a:chOff x="476250" y="1334684"/>
            <a:chExt cx="4032915" cy="801814"/>
          </a:xfrm>
        </p:grpSpPr>
        <p:sp>
          <p:nvSpPr>
            <p:cNvPr id="10" name="Rectangle 9">
              <a:extLst>
                <a:ext uri="{FF2B5EF4-FFF2-40B4-BE49-F238E27FC236}">
                  <a16:creationId xmlns:a16="http://schemas.microsoft.com/office/drawing/2014/main" id="{F22524CA-BDBC-4A4D-9B26-26C7637C4F7B}"/>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19D9D8-CA7B-491D-83F9-7F7EDBD88434}"/>
                </a:ext>
              </a:extLst>
            </p:cNvPr>
            <p:cNvSpPr/>
            <p:nvPr/>
          </p:nvSpPr>
          <p:spPr>
            <a:xfrm>
              <a:off x="499519" y="1334684"/>
              <a:ext cx="3806016" cy="801814"/>
            </a:xfrm>
            <a:prstGeom prst="rect">
              <a:avLst/>
            </a:prstGeom>
          </p:spPr>
          <p:txBody>
            <a:bodyPr wrap="square" lIns="0" tIns="0" rIns="0" bIns="0" anchor="ctr">
              <a:spAutoFit/>
            </a:bodyPr>
            <a:lstStyle/>
            <a:p>
              <a:pPr algn="ctr"/>
              <a:r>
                <a:rPr lang="en-US" sz="2800" dirty="0">
                  <a:solidFill>
                    <a:schemeClr val="bg1"/>
                  </a:solidFill>
                </a:rPr>
                <a:t>Resident</a:t>
              </a:r>
            </a:p>
            <a:p>
              <a:pPr algn="ctr"/>
              <a:r>
                <a:rPr lang="en-US" sz="2800" dirty="0">
                  <a:solidFill>
                    <a:schemeClr val="bg1"/>
                  </a:solidFill>
                </a:rPr>
                <a:t>TRANSFER REASON</a:t>
              </a:r>
            </a:p>
          </p:txBody>
        </p:sp>
      </p:grpSp>
      <p:sp>
        <p:nvSpPr>
          <p:cNvPr id="12" name="Title 1">
            <a:extLst>
              <a:ext uri="{FF2B5EF4-FFF2-40B4-BE49-F238E27FC236}">
                <a16:creationId xmlns:a16="http://schemas.microsoft.com/office/drawing/2014/main" id="{AAF30A66-B4B7-43A5-9F82-47D6F56FBBE7}"/>
              </a:ext>
            </a:extLst>
          </p:cNvPr>
          <p:cNvSpPr txBox="1">
            <a:spLocks/>
          </p:cNvSpPr>
          <p:nvPr/>
        </p:nvSpPr>
        <p:spPr>
          <a:xfrm>
            <a:off x="476250" y="365125"/>
            <a:ext cx="11258550" cy="701675"/>
          </a:xfrm>
          <a:prstGeom prst="rect">
            <a:avLst/>
          </a:prstGeom>
        </p:spPr>
        <p:txBody>
          <a:bodyPr lIns="0" tIns="0" rIns="0" bIns="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Living in Receiving State vs. Compact Definition of Resident</a:t>
            </a:r>
            <a:endParaRPr lang="en-US" sz="4000" dirty="0"/>
          </a:p>
        </p:txBody>
      </p:sp>
      <p:sp>
        <p:nvSpPr>
          <p:cNvPr id="13" name="Rectangle 12">
            <a:extLst>
              <a:ext uri="{FF2B5EF4-FFF2-40B4-BE49-F238E27FC236}">
                <a16:creationId xmlns:a16="http://schemas.microsoft.com/office/drawing/2014/main" id="{2765EA92-4C37-4DF2-861B-414A7C573E8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8" name="Graphic 17" descr="Home with solid fill">
            <a:extLst>
              <a:ext uri="{FF2B5EF4-FFF2-40B4-BE49-F238E27FC236}">
                <a16:creationId xmlns:a16="http://schemas.microsoft.com/office/drawing/2014/main" id="{35861D74-78CC-4D3E-99E3-AD46528009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974" y="2357437"/>
            <a:ext cx="2143125" cy="2143125"/>
          </a:xfrm>
          <a:prstGeom prst="rect">
            <a:avLst/>
          </a:prstGeom>
        </p:spPr>
      </p:pic>
      <p:sp>
        <p:nvSpPr>
          <p:cNvPr id="2" name="Slide Number Placeholder 1">
            <a:extLst>
              <a:ext uri="{FF2B5EF4-FFF2-40B4-BE49-F238E27FC236}">
                <a16:creationId xmlns:a16="http://schemas.microsoft.com/office/drawing/2014/main" id="{F60ECA98-7BD3-4E9E-A412-B442DEB7FF94}"/>
              </a:ext>
            </a:extLst>
          </p:cNvPr>
          <p:cNvSpPr>
            <a:spLocks noGrp="1"/>
          </p:cNvSpPr>
          <p:nvPr>
            <p:ph type="sldNum" sz="quarter" idx="12"/>
          </p:nvPr>
        </p:nvSpPr>
        <p:spPr/>
        <p:txBody>
          <a:bodyPr/>
          <a:lstStyle/>
          <a:p>
            <a:fld id="{270D53C3-D890-4AF1-9878-19640C9CFA2D}" type="slidenum">
              <a:rPr lang="en-US" smtClean="0"/>
              <a:t>26</a:t>
            </a:fld>
            <a:endParaRPr lang="en-US"/>
          </a:p>
        </p:txBody>
      </p:sp>
    </p:spTree>
    <p:custDataLst>
      <p:tags r:id="rId1"/>
    </p:custDataLst>
    <p:extLst>
      <p:ext uri="{BB962C8B-B14F-4D97-AF65-F5344CB8AC3E}">
        <p14:creationId xmlns:p14="http://schemas.microsoft.com/office/powerpoint/2010/main" val="362265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AA80A41-8F27-48EF-ACE8-9D64551758B8}"/>
              </a:ext>
            </a:extLst>
          </p:cNvPr>
          <p:cNvSpPr txBox="1">
            <a:spLocks/>
          </p:cNvSpPr>
          <p:nvPr/>
        </p:nvSpPr>
        <p:spPr>
          <a:xfrm>
            <a:off x="142875" y="586855"/>
            <a:ext cx="3894951"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3200" b="1" u="sng" kern="1200" dirty="0">
                <a:solidFill>
                  <a:srgbClr val="FFFFFF"/>
                </a:solidFill>
                <a:latin typeface="+mj-lt"/>
                <a:ea typeface="+mj-ea"/>
                <a:cs typeface="+mj-cs"/>
              </a:rPr>
              <a:t>Reporting Instructions</a:t>
            </a:r>
          </a:p>
          <a:p>
            <a:pPr algn="r">
              <a:spcAft>
                <a:spcPts val="600"/>
              </a:spcAft>
            </a:pPr>
            <a:endParaRPr lang="en-US" sz="3200" kern="1200" dirty="0">
              <a:solidFill>
                <a:srgbClr val="FFFFFF"/>
              </a:solidFill>
              <a:latin typeface="+mj-lt"/>
              <a:ea typeface="+mj-ea"/>
              <a:cs typeface="+mj-cs"/>
            </a:endParaRPr>
          </a:p>
          <a:p>
            <a:pPr algn="r">
              <a:spcAft>
                <a:spcPts val="600"/>
              </a:spcAft>
            </a:pPr>
            <a:r>
              <a:rPr lang="en-US" sz="3200" kern="1200" dirty="0">
                <a:solidFill>
                  <a:srgbClr val="FFFFFF"/>
                </a:solidFill>
                <a:latin typeface="+mj-lt"/>
                <a:ea typeface="+mj-ea"/>
                <a:cs typeface="+mj-cs"/>
              </a:rPr>
              <a:t>Living in the Receiving State at the Time of Sentencing</a:t>
            </a:r>
          </a:p>
        </p:txBody>
      </p:sp>
      <p:sp>
        <p:nvSpPr>
          <p:cNvPr id="3" name="TextBox 2">
            <a:extLst>
              <a:ext uri="{FF2B5EF4-FFF2-40B4-BE49-F238E27FC236}">
                <a16:creationId xmlns:a16="http://schemas.microsoft.com/office/drawing/2014/main" id="{F61F60F0-2A5E-483C-B384-03F12E211BDF}"/>
              </a:ext>
            </a:extLst>
          </p:cNvPr>
          <p:cNvSpPr txBox="1"/>
          <p:nvPr/>
        </p:nvSpPr>
        <p:spPr>
          <a:xfrm>
            <a:off x="4810259" y="649480"/>
            <a:ext cx="7076941"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Requests must be </a:t>
            </a:r>
            <a:r>
              <a:rPr lang="en-US" sz="2000" u="sng" dirty="0"/>
              <a:t>submitted within 7 days</a:t>
            </a:r>
            <a:r>
              <a:rPr lang="en-US" sz="2000" dirty="0"/>
              <a:t> of:</a:t>
            </a:r>
            <a:endParaRPr lang="en-US" sz="2000" u="sng" dirty="0"/>
          </a:p>
          <a:p>
            <a:pPr marL="285750" indent="-228600">
              <a:lnSpc>
                <a:spcPct val="90000"/>
              </a:lnSpc>
              <a:spcAft>
                <a:spcPts val="600"/>
              </a:spcAft>
              <a:buFont typeface="Arial" panose="020B0604020202020204" pitchFamily="34" charset="0"/>
              <a:buChar char="•"/>
            </a:pPr>
            <a:r>
              <a:rPr lang="en-US" sz="2000" dirty="0"/>
              <a:t>Initial sentence to probation supervision, OR</a:t>
            </a:r>
          </a:p>
          <a:p>
            <a:pPr marL="285750" indent="-228600">
              <a:lnSpc>
                <a:spcPct val="90000"/>
              </a:lnSpc>
              <a:spcAft>
                <a:spcPts val="600"/>
              </a:spcAft>
              <a:buFont typeface="Arial" panose="020B0604020202020204" pitchFamily="34" charset="0"/>
              <a:buChar char="•"/>
            </a:pPr>
            <a:r>
              <a:rPr lang="en-US" sz="2000" dirty="0"/>
              <a:t>release to probation supervision from incarceration </a:t>
            </a:r>
            <a:r>
              <a:rPr lang="en-US" sz="2000" i="1" dirty="0"/>
              <a:t>(6 months of less,)</a:t>
            </a:r>
            <a:r>
              <a:rPr lang="en-US" sz="2000" dirty="0"/>
              <a:t> OR </a:t>
            </a:r>
          </a:p>
          <a:p>
            <a:pPr marL="285750" indent="-228600">
              <a:lnSpc>
                <a:spcPct val="90000"/>
              </a:lnSpc>
              <a:spcAft>
                <a:spcPts val="600"/>
              </a:spcAft>
              <a:buFont typeface="Arial" panose="020B0604020202020204" pitchFamily="34" charset="0"/>
              <a:buChar char="•"/>
            </a:pPr>
            <a:r>
              <a:rPr lang="en-US" sz="2000" dirty="0"/>
              <a:t>disposition of violation/revocation hearing</a:t>
            </a:r>
          </a:p>
          <a:p>
            <a:pPr indent="-228600">
              <a:lnSpc>
                <a:spcPct val="90000"/>
              </a:lnSpc>
              <a:spcAft>
                <a:spcPts val="600"/>
              </a:spcAft>
              <a:buFont typeface="Arial" panose="020B0604020202020204" pitchFamily="34" charset="0"/>
              <a:buChar char="•"/>
            </a:pPr>
            <a:endParaRPr lang="en-US" sz="2000" i="1" dirty="0"/>
          </a:p>
          <a:p>
            <a:pPr>
              <a:lnSpc>
                <a:spcPct val="90000"/>
              </a:lnSpc>
              <a:spcAft>
                <a:spcPts val="600"/>
              </a:spcAft>
            </a:pPr>
            <a:r>
              <a:rPr lang="en-US" sz="2000" i="1" dirty="0"/>
              <a:t>TIP:  Submit Transfer Request prior to release.  If approved, request for reporting instructions  is not necessary</a:t>
            </a:r>
          </a:p>
          <a:p>
            <a:pPr marL="1600200" lvl="4">
              <a:lnSpc>
                <a:spcPct val="90000"/>
              </a:lnSpc>
              <a:spcAft>
                <a:spcPts val="600"/>
              </a:spcAft>
            </a:pPr>
            <a:endParaRPr lang="en-US" sz="2000" i="1" dirty="0"/>
          </a:p>
          <a:p>
            <a:pPr marL="1600200" lvl="4">
              <a:lnSpc>
                <a:spcPct val="90000"/>
              </a:lnSpc>
              <a:spcAft>
                <a:spcPts val="600"/>
              </a:spcAft>
            </a:pPr>
            <a:endParaRPr lang="en-US" sz="2000" i="1" dirty="0"/>
          </a:p>
          <a:p>
            <a:pPr marL="1600200" lvl="4">
              <a:lnSpc>
                <a:spcPct val="90000"/>
              </a:lnSpc>
              <a:spcAft>
                <a:spcPts val="600"/>
              </a:spcAft>
            </a:pPr>
            <a:endParaRPr lang="en-US" sz="2000" i="1" dirty="0"/>
          </a:p>
          <a:p>
            <a:pPr marL="1600200" lvl="4">
              <a:lnSpc>
                <a:spcPct val="90000"/>
              </a:lnSpc>
              <a:spcAft>
                <a:spcPts val="600"/>
              </a:spcAft>
            </a:pPr>
            <a:endParaRPr lang="en-US" sz="2000" i="1" dirty="0"/>
          </a:p>
          <a:p>
            <a:pPr marL="1600200" lvl="4">
              <a:lnSpc>
                <a:spcPct val="90000"/>
              </a:lnSpc>
              <a:spcAft>
                <a:spcPts val="600"/>
              </a:spcAft>
            </a:pPr>
            <a:endParaRPr lang="en-US" sz="2000" i="1" dirty="0"/>
          </a:p>
          <a:p>
            <a:pPr marL="1600200" lvl="4" algn="ctr">
              <a:lnSpc>
                <a:spcPct val="90000"/>
              </a:lnSpc>
              <a:spcAft>
                <a:spcPts val="600"/>
              </a:spcAft>
            </a:pPr>
            <a:r>
              <a:rPr lang="en-US" sz="2000" b="1" i="1" dirty="0"/>
              <a:t>Be sure to inform offender of the </a:t>
            </a:r>
          </a:p>
          <a:p>
            <a:pPr marL="1600200" lvl="4" algn="ctr">
              <a:lnSpc>
                <a:spcPct val="90000"/>
              </a:lnSpc>
              <a:spcAft>
                <a:spcPts val="600"/>
              </a:spcAft>
            </a:pPr>
            <a:r>
              <a:rPr lang="en-US" sz="2000" b="1" i="1" dirty="0"/>
              <a:t>Reporting Instructions when received!!! </a:t>
            </a:r>
          </a:p>
        </p:txBody>
      </p:sp>
      <p:pic>
        <p:nvPicPr>
          <p:cNvPr id="11" name="Picture 10" descr="Text&#10;&#10;Description automatically generated">
            <a:extLst>
              <a:ext uri="{FF2B5EF4-FFF2-40B4-BE49-F238E27FC236}">
                <a16:creationId xmlns:a16="http://schemas.microsoft.com/office/drawing/2014/main" id="{F103D5DD-34A8-456E-A4B7-F68E3CAC5F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0696">
            <a:off x="4380056" y="4947424"/>
            <a:ext cx="2507188" cy="1669826"/>
          </a:xfrm>
          <a:prstGeom prst="rect">
            <a:avLst/>
          </a:prstGeom>
        </p:spPr>
      </p:pic>
      <p:sp>
        <p:nvSpPr>
          <p:cNvPr id="2" name="Slide Number Placeholder 1">
            <a:extLst>
              <a:ext uri="{FF2B5EF4-FFF2-40B4-BE49-F238E27FC236}">
                <a16:creationId xmlns:a16="http://schemas.microsoft.com/office/drawing/2014/main" id="{D19E2D49-8B93-4B70-BF5D-615FC596C3D0}"/>
              </a:ext>
            </a:extLst>
          </p:cNvPr>
          <p:cNvSpPr>
            <a:spLocks noGrp="1"/>
          </p:cNvSpPr>
          <p:nvPr>
            <p:ph type="sldNum" sz="quarter" idx="12"/>
          </p:nvPr>
        </p:nvSpPr>
        <p:spPr/>
        <p:txBody>
          <a:bodyPr/>
          <a:lstStyle/>
          <a:p>
            <a:fld id="{270D53C3-D890-4AF1-9878-19640C9CFA2D}" type="slidenum">
              <a:rPr lang="en-US" smtClean="0"/>
              <a:t>27</a:t>
            </a:fld>
            <a:endParaRPr lang="en-US"/>
          </a:p>
        </p:txBody>
      </p:sp>
    </p:spTree>
    <p:custDataLst>
      <p:tags r:id="rId1"/>
    </p:custDataLst>
    <p:extLst>
      <p:ext uri="{BB962C8B-B14F-4D97-AF65-F5344CB8AC3E}">
        <p14:creationId xmlns:p14="http://schemas.microsoft.com/office/powerpoint/2010/main" val="275833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Reporting Instructions Documentation Requirements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0CF18C0-19D9-4195-B0EB-2AD5A3643C4D}"/>
              </a:ext>
            </a:extLst>
          </p:cNvPr>
          <p:cNvPicPr>
            <a:picLocks noChangeAspect="1"/>
          </p:cNvPicPr>
          <p:nvPr/>
        </p:nvPicPr>
        <p:blipFill rotWithShape="1">
          <a:blip r:embed="rId4"/>
          <a:srcRect t="9960" b="25220"/>
          <a:stretch/>
        </p:blipFill>
        <p:spPr>
          <a:xfrm>
            <a:off x="2671196" y="1413813"/>
            <a:ext cx="7753725" cy="2869448"/>
          </a:xfrm>
          <a:prstGeom prst="rect">
            <a:avLst/>
          </a:prstGeom>
        </p:spPr>
      </p:pic>
      <p:sp>
        <p:nvSpPr>
          <p:cNvPr id="5" name="TextBox 4">
            <a:extLst>
              <a:ext uri="{FF2B5EF4-FFF2-40B4-BE49-F238E27FC236}">
                <a16:creationId xmlns:a16="http://schemas.microsoft.com/office/drawing/2014/main" id="{53633675-9A41-4F26-87CC-D924BAD264D6}"/>
              </a:ext>
            </a:extLst>
          </p:cNvPr>
          <p:cNvSpPr txBox="1"/>
          <p:nvPr/>
        </p:nvSpPr>
        <p:spPr>
          <a:xfrm>
            <a:off x="7347667" y="2768578"/>
            <a:ext cx="1781173" cy="369332"/>
          </a:xfrm>
          <a:prstGeom prst="rect">
            <a:avLst/>
          </a:prstGeom>
          <a:solidFill>
            <a:srgbClr val="102747"/>
          </a:solidFill>
        </p:spPr>
        <p:txBody>
          <a:bodyPr wrap="square" rtlCol="0">
            <a:spAutoFit/>
          </a:bodyPr>
          <a:lstStyle/>
          <a:p>
            <a:r>
              <a:rPr lang="en-US" dirty="0">
                <a:solidFill>
                  <a:schemeClr val="bg1"/>
                </a:solidFill>
              </a:rPr>
              <a:t>Military Orders</a:t>
            </a:r>
          </a:p>
        </p:txBody>
      </p:sp>
      <p:sp>
        <p:nvSpPr>
          <p:cNvPr id="7" name="TextBox 6">
            <a:extLst>
              <a:ext uri="{FF2B5EF4-FFF2-40B4-BE49-F238E27FC236}">
                <a16:creationId xmlns:a16="http://schemas.microsoft.com/office/drawing/2014/main" id="{7C0CE2BE-2BA4-45F5-81E1-BD70CE8CCEF0}"/>
              </a:ext>
            </a:extLst>
          </p:cNvPr>
          <p:cNvSpPr txBox="1"/>
          <p:nvPr/>
        </p:nvSpPr>
        <p:spPr>
          <a:xfrm>
            <a:off x="3034741" y="4772276"/>
            <a:ext cx="8343900" cy="1754326"/>
          </a:xfrm>
          <a:prstGeom prst="rect">
            <a:avLst/>
          </a:prstGeom>
          <a:noFill/>
        </p:spPr>
        <p:txBody>
          <a:bodyPr wrap="square" rtlCol="0">
            <a:spAutoFit/>
          </a:bodyPr>
          <a:lstStyle/>
          <a:p>
            <a:r>
              <a:rPr lang="en-US" dirty="0"/>
              <a:t>Sex Offender (All reasons) must include:</a:t>
            </a:r>
          </a:p>
          <a:p>
            <a:pPr marL="285750" indent="-285750">
              <a:buFont typeface="Arial" panose="020B0604020202020204" pitchFamily="34" charset="0"/>
              <a:buChar char="•"/>
            </a:pPr>
            <a:r>
              <a:rPr lang="en-US" dirty="0"/>
              <a:t>Offense details</a:t>
            </a:r>
          </a:p>
          <a:p>
            <a:pPr marL="285750" indent="-285750">
              <a:buFont typeface="Arial" panose="020B0604020202020204" pitchFamily="34" charset="0"/>
              <a:buChar char="•"/>
            </a:pPr>
            <a:r>
              <a:rPr lang="en-US" dirty="0"/>
              <a:t>Conditions of supervision</a:t>
            </a:r>
          </a:p>
          <a:p>
            <a:pPr marL="285750" indent="-285750">
              <a:buFont typeface="Arial" panose="020B0604020202020204" pitchFamily="34" charset="0"/>
              <a:buChar char="•"/>
            </a:pPr>
            <a:r>
              <a:rPr lang="en-US" dirty="0"/>
              <a:t>Contact Restrictions</a:t>
            </a:r>
          </a:p>
          <a:p>
            <a:pPr marL="285750" indent="-285750">
              <a:buFont typeface="Arial" panose="020B0604020202020204" pitchFamily="34" charset="0"/>
              <a:buChar char="•"/>
            </a:pPr>
            <a:r>
              <a:rPr lang="en-US" dirty="0"/>
              <a:t>Victim Information (Name, Sex, Age, Relationship)</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1711A976-FD9A-4463-B167-ACC424AA37A2}"/>
              </a:ext>
            </a:extLst>
          </p:cNvPr>
          <p:cNvSpPr txBox="1"/>
          <p:nvPr/>
        </p:nvSpPr>
        <p:spPr>
          <a:xfrm>
            <a:off x="7694468" y="3273645"/>
            <a:ext cx="4304171" cy="1200329"/>
          </a:xfrm>
          <a:prstGeom prst="rect">
            <a:avLst/>
          </a:prstGeom>
          <a:solidFill>
            <a:srgbClr val="102747"/>
          </a:solidFill>
        </p:spPr>
        <p:txBody>
          <a:bodyPr wrap="square" rtlCol="0">
            <a:spAutoFit/>
          </a:bodyPr>
          <a:lstStyle/>
          <a:p>
            <a:r>
              <a:rPr lang="en-US" dirty="0">
                <a:solidFill>
                  <a:schemeClr val="bg1"/>
                </a:solidFill>
              </a:rPr>
              <a:t>Employer documentation stating the transfer is directed by employer to maintain employment (NOT for new job opportunities/promotions)</a:t>
            </a:r>
          </a:p>
        </p:txBody>
      </p:sp>
      <p:sp>
        <p:nvSpPr>
          <p:cNvPr id="13" name="TextBox 12">
            <a:extLst>
              <a:ext uri="{FF2B5EF4-FFF2-40B4-BE49-F238E27FC236}">
                <a16:creationId xmlns:a16="http://schemas.microsoft.com/office/drawing/2014/main" id="{40239186-1F7E-4FC7-8523-2F73459DB094}"/>
              </a:ext>
            </a:extLst>
          </p:cNvPr>
          <p:cNvSpPr txBox="1"/>
          <p:nvPr/>
        </p:nvSpPr>
        <p:spPr>
          <a:xfrm>
            <a:off x="326668" y="3728754"/>
            <a:ext cx="2161347" cy="1200329"/>
          </a:xfrm>
          <a:prstGeom prst="rect">
            <a:avLst/>
          </a:prstGeom>
          <a:solidFill>
            <a:srgbClr val="102747"/>
          </a:solidFill>
        </p:spPr>
        <p:txBody>
          <a:bodyPr wrap="square" rtlCol="0">
            <a:spAutoFit/>
          </a:bodyPr>
          <a:lstStyle/>
          <a:p>
            <a:r>
              <a:rPr lang="en-US" dirty="0">
                <a:solidFill>
                  <a:schemeClr val="bg1"/>
                </a:solidFill>
              </a:rPr>
              <a:t>Any other emergency reason.  Both states MUST agree</a:t>
            </a:r>
          </a:p>
        </p:txBody>
      </p:sp>
      <p:sp>
        <p:nvSpPr>
          <p:cNvPr id="14" name="TextBox 13">
            <a:extLst>
              <a:ext uri="{FF2B5EF4-FFF2-40B4-BE49-F238E27FC236}">
                <a16:creationId xmlns:a16="http://schemas.microsoft.com/office/drawing/2014/main" id="{B8A57022-0F3F-46B0-A29F-C4DC9BFBE5A1}"/>
              </a:ext>
            </a:extLst>
          </p:cNvPr>
          <p:cNvSpPr txBox="1"/>
          <p:nvPr/>
        </p:nvSpPr>
        <p:spPr>
          <a:xfrm>
            <a:off x="275771" y="1728319"/>
            <a:ext cx="2023461" cy="923330"/>
          </a:xfrm>
          <a:prstGeom prst="rect">
            <a:avLst/>
          </a:prstGeom>
          <a:solidFill>
            <a:srgbClr val="102747"/>
          </a:solidFill>
          <a:ln>
            <a:solidFill>
              <a:schemeClr val="accent1">
                <a:lumMod val="75000"/>
              </a:schemeClr>
            </a:solidFill>
          </a:ln>
        </p:spPr>
        <p:txBody>
          <a:bodyPr wrap="square" rtlCol="0">
            <a:spAutoFit/>
          </a:bodyPr>
          <a:lstStyle/>
          <a:p>
            <a:r>
              <a:rPr lang="en-US" dirty="0">
                <a:solidFill>
                  <a:schemeClr val="bg1"/>
                </a:solidFill>
              </a:rPr>
              <a:t>Verify residency PRIOR to issuing a travel permit.  </a:t>
            </a:r>
          </a:p>
        </p:txBody>
      </p:sp>
      <p:cxnSp>
        <p:nvCxnSpPr>
          <p:cNvPr id="9" name="Straight Arrow Connector 8">
            <a:extLst>
              <a:ext uri="{FF2B5EF4-FFF2-40B4-BE49-F238E27FC236}">
                <a16:creationId xmlns:a16="http://schemas.microsoft.com/office/drawing/2014/main" id="{49E03860-5023-48D2-BB20-BD228B6D7598}"/>
              </a:ext>
            </a:extLst>
          </p:cNvPr>
          <p:cNvCxnSpPr>
            <a:cxnSpLocks/>
          </p:cNvCxnSpPr>
          <p:nvPr/>
        </p:nvCxnSpPr>
        <p:spPr>
          <a:xfrm>
            <a:off x="2310409" y="2208404"/>
            <a:ext cx="543054" cy="296535"/>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E7B564-E347-4E5D-9616-C903EE384BB6}"/>
              </a:ext>
            </a:extLst>
          </p:cNvPr>
          <p:cNvSpPr txBox="1"/>
          <p:nvPr/>
        </p:nvSpPr>
        <p:spPr>
          <a:xfrm>
            <a:off x="275771" y="2953244"/>
            <a:ext cx="1841194" cy="369332"/>
          </a:xfrm>
          <a:prstGeom prst="rect">
            <a:avLst/>
          </a:prstGeom>
          <a:solidFill>
            <a:srgbClr val="102747"/>
          </a:solidFill>
          <a:ln>
            <a:solidFill>
              <a:srgbClr val="102747"/>
            </a:solidFill>
          </a:ln>
        </p:spPr>
        <p:txBody>
          <a:bodyPr wrap="square" rtlCol="0">
            <a:spAutoFit/>
          </a:bodyPr>
          <a:lstStyle/>
          <a:p>
            <a:r>
              <a:rPr lang="en-US" dirty="0">
                <a:solidFill>
                  <a:schemeClr val="bg1"/>
                </a:solidFill>
              </a:rPr>
              <a:t>Approval/Referral</a:t>
            </a:r>
          </a:p>
        </p:txBody>
      </p:sp>
      <p:cxnSp>
        <p:nvCxnSpPr>
          <p:cNvPr id="17" name="Straight Arrow Connector 16">
            <a:extLst>
              <a:ext uri="{FF2B5EF4-FFF2-40B4-BE49-F238E27FC236}">
                <a16:creationId xmlns:a16="http://schemas.microsoft.com/office/drawing/2014/main" id="{347478B9-B5AB-4F3D-BB98-A56407669316}"/>
              </a:ext>
            </a:extLst>
          </p:cNvPr>
          <p:cNvCxnSpPr>
            <a:cxnSpLocks/>
          </p:cNvCxnSpPr>
          <p:nvPr/>
        </p:nvCxnSpPr>
        <p:spPr>
          <a:xfrm flipH="1" flipV="1">
            <a:off x="5623643" y="2666904"/>
            <a:ext cx="1724024" cy="245540"/>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CCFA98-599F-45FA-95EA-61C4A86F3961}"/>
              </a:ext>
            </a:extLst>
          </p:cNvPr>
          <p:cNvCxnSpPr>
            <a:cxnSpLocks/>
          </p:cNvCxnSpPr>
          <p:nvPr/>
        </p:nvCxnSpPr>
        <p:spPr>
          <a:xfrm flipH="1">
            <a:off x="6604945" y="2912444"/>
            <a:ext cx="742722" cy="178683"/>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78F563-EB17-418C-92D7-EDA0F33C5614}"/>
              </a:ext>
            </a:extLst>
          </p:cNvPr>
          <p:cNvCxnSpPr>
            <a:cxnSpLocks/>
          </p:cNvCxnSpPr>
          <p:nvPr/>
        </p:nvCxnSpPr>
        <p:spPr>
          <a:xfrm flipH="1" flipV="1">
            <a:off x="5995004" y="3226862"/>
            <a:ext cx="1724024" cy="245540"/>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D4C463-043A-4AC8-A0D1-81B2B1174A8B}"/>
              </a:ext>
            </a:extLst>
          </p:cNvPr>
          <p:cNvCxnSpPr>
            <a:cxnSpLocks/>
          </p:cNvCxnSpPr>
          <p:nvPr/>
        </p:nvCxnSpPr>
        <p:spPr>
          <a:xfrm flipH="1" flipV="1">
            <a:off x="6207439" y="3408667"/>
            <a:ext cx="1511589" cy="63735"/>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58B985-8CBC-4489-AB24-EC63263A7413}"/>
              </a:ext>
            </a:extLst>
          </p:cNvPr>
          <p:cNvCxnSpPr>
            <a:cxnSpLocks/>
          </p:cNvCxnSpPr>
          <p:nvPr/>
        </p:nvCxnSpPr>
        <p:spPr>
          <a:xfrm flipV="1">
            <a:off x="2128142" y="2848537"/>
            <a:ext cx="719746" cy="289373"/>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6DF1BB-617D-4FA1-8E2B-0230230263A6}"/>
              </a:ext>
            </a:extLst>
          </p:cNvPr>
          <p:cNvCxnSpPr>
            <a:cxnSpLocks/>
          </p:cNvCxnSpPr>
          <p:nvPr/>
        </p:nvCxnSpPr>
        <p:spPr>
          <a:xfrm flipV="1">
            <a:off x="2356295" y="3565899"/>
            <a:ext cx="503684" cy="370018"/>
          </a:xfrm>
          <a:prstGeom prst="straightConnector1">
            <a:avLst/>
          </a:prstGeom>
          <a:ln w="38100">
            <a:solidFill>
              <a:srgbClr val="102747"/>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3BEE37A-A1A9-4FFE-B7AA-14FBB2A1C520}"/>
              </a:ext>
            </a:extLst>
          </p:cNvPr>
          <p:cNvSpPr txBox="1"/>
          <p:nvPr/>
        </p:nvSpPr>
        <p:spPr>
          <a:xfrm>
            <a:off x="2962275" y="3935917"/>
            <a:ext cx="4191000" cy="523220"/>
          </a:xfrm>
          <a:prstGeom prst="rect">
            <a:avLst/>
          </a:prstGeom>
          <a:noFill/>
        </p:spPr>
        <p:txBody>
          <a:bodyPr wrap="square" rtlCol="0">
            <a:spAutoFit/>
          </a:bodyPr>
          <a:lstStyle/>
          <a:p>
            <a:r>
              <a:rPr lang="en-US" sz="2800" b="1" dirty="0">
                <a:solidFill>
                  <a:srgbClr val="C00000"/>
                </a:solidFill>
              </a:rPr>
              <a:t>ALWAYS JUSTIFY!</a:t>
            </a:r>
          </a:p>
        </p:txBody>
      </p:sp>
    </p:spTree>
    <p:custDataLst>
      <p:tags r:id="rId1"/>
    </p:custDataLst>
    <p:extLst>
      <p:ext uri="{BB962C8B-B14F-4D97-AF65-F5344CB8AC3E}">
        <p14:creationId xmlns:p14="http://schemas.microsoft.com/office/powerpoint/2010/main" val="55948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6E2EAF6-B923-4D47-B943-47DD9D7D0D48}"/>
              </a:ext>
            </a:extLst>
          </p:cNvPr>
          <p:cNvGrpSpPr/>
          <p:nvPr/>
        </p:nvGrpSpPr>
        <p:grpSpPr>
          <a:xfrm>
            <a:off x="3175299" y="2029261"/>
            <a:ext cx="3731698" cy="780614"/>
            <a:chOff x="476250" y="1400628"/>
            <a:chExt cx="4032915" cy="726301"/>
          </a:xfrm>
        </p:grpSpPr>
        <p:sp>
          <p:nvSpPr>
            <p:cNvPr id="6" name="Rectangle 5">
              <a:extLst>
                <a:ext uri="{FF2B5EF4-FFF2-40B4-BE49-F238E27FC236}">
                  <a16:creationId xmlns:a16="http://schemas.microsoft.com/office/drawing/2014/main" id="{669D0032-408A-4CCC-B48E-6C7FD9CB155A}"/>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568125-367E-4010-8F1A-D2680C74294E}"/>
                </a:ext>
              </a:extLst>
            </p:cNvPr>
            <p:cNvSpPr/>
            <p:nvPr/>
          </p:nvSpPr>
          <p:spPr>
            <a:xfrm>
              <a:off x="499519" y="1535138"/>
              <a:ext cx="3806016" cy="400907"/>
            </a:xfrm>
            <a:prstGeom prst="rect">
              <a:avLst/>
            </a:prstGeom>
          </p:spPr>
          <p:txBody>
            <a:bodyPr wrap="square" lIns="0" tIns="0" rIns="0" bIns="0" anchor="ctr">
              <a:spAutoFit/>
            </a:bodyPr>
            <a:lstStyle/>
            <a:p>
              <a:pPr algn="ctr"/>
              <a:r>
                <a:rPr lang="en-US" sz="2800" dirty="0">
                  <a:solidFill>
                    <a:schemeClr val="bg1"/>
                  </a:solidFill>
                </a:rPr>
                <a:t>Receiving State</a:t>
              </a:r>
            </a:p>
          </p:txBody>
        </p:sp>
      </p:grpSp>
      <p:sp>
        <p:nvSpPr>
          <p:cNvPr id="8" name="Content Placeholder 2">
            <a:extLst>
              <a:ext uri="{FF2B5EF4-FFF2-40B4-BE49-F238E27FC236}">
                <a16:creationId xmlns:a16="http://schemas.microsoft.com/office/drawing/2014/main" id="{E300B500-18A8-49FD-9BD2-C01A91CC79B1}"/>
              </a:ext>
            </a:extLst>
          </p:cNvPr>
          <p:cNvSpPr txBox="1">
            <a:spLocks/>
          </p:cNvSpPr>
          <p:nvPr/>
        </p:nvSpPr>
        <p:spPr>
          <a:xfrm>
            <a:off x="7817442" y="3024007"/>
            <a:ext cx="3710168" cy="297107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1" indent="0">
              <a:buNone/>
            </a:pPr>
            <a:r>
              <a:rPr lang="en-US" sz="2800" dirty="0"/>
              <a:t>Send Transfer Request Timely!</a:t>
            </a:r>
          </a:p>
          <a:p>
            <a:pPr lvl="1"/>
            <a:r>
              <a:rPr lang="en-US" sz="2800" dirty="0"/>
              <a:t>15 business days </a:t>
            </a:r>
          </a:p>
          <a:p>
            <a:pPr lvl="1"/>
            <a:r>
              <a:rPr lang="en-US" sz="2800" u="sng" dirty="0"/>
              <a:t>7 business </a:t>
            </a:r>
            <a:r>
              <a:rPr lang="en-US" sz="2800" dirty="0"/>
              <a:t>days after approved expedited reporting instructions</a:t>
            </a:r>
          </a:p>
          <a:p>
            <a:pPr marL="0" indent="0">
              <a:buNone/>
            </a:pPr>
            <a:endParaRPr lang="en-US" dirty="0"/>
          </a:p>
        </p:txBody>
      </p:sp>
      <p:grpSp>
        <p:nvGrpSpPr>
          <p:cNvPr id="9" name="Group 8">
            <a:extLst>
              <a:ext uri="{FF2B5EF4-FFF2-40B4-BE49-F238E27FC236}">
                <a16:creationId xmlns:a16="http://schemas.microsoft.com/office/drawing/2014/main" id="{715267D2-2EDF-41A7-8511-7B5E58CEF8E8}"/>
              </a:ext>
            </a:extLst>
          </p:cNvPr>
          <p:cNvGrpSpPr/>
          <p:nvPr/>
        </p:nvGrpSpPr>
        <p:grpSpPr>
          <a:xfrm>
            <a:off x="7795911" y="2018976"/>
            <a:ext cx="3731698" cy="780614"/>
            <a:chOff x="476250" y="1400628"/>
            <a:chExt cx="4032915" cy="726301"/>
          </a:xfrm>
        </p:grpSpPr>
        <p:sp>
          <p:nvSpPr>
            <p:cNvPr id="10" name="Rectangle 9">
              <a:extLst>
                <a:ext uri="{FF2B5EF4-FFF2-40B4-BE49-F238E27FC236}">
                  <a16:creationId xmlns:a16="http://schemas.microsoft.com/office/drawing/2014/main" id="{F22524CA-BDBC-4A4D-9B26-26C7637C4F7B}"/>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19D9D8-CA7B-491D-83F9-7F7EDBD88434}"/>
                </a:ext>
              </a:extLst>
            </p:cNvPr>
            <p:cNvSpPr/>
            <p:nvPr/>
          </p:nvSpPr>
          <p:spPr>
            <a:xfrm>
              <a:off x="499519" y="1535137"/>
              <a:ext cx="3806016" cy="400907"/>
            </a:xfrm>
            <a:prstGeom prst="rect">
              <a:avLst/>
            </a:prstGeom>
          </p:spPr>
          <p:txBody>
            <a:bodyPr wrap="square" lIns="0" tIns="0" rIns="0" bIns="0" anchor="ctr">
              <a:spAutoFit/>
            </a:bodyPr>
            <a:lstStyle/>
            <a:p>
              <a:pPr algn="ctr"/>
              <a:r>
                <a:rPr lang="en-US" sz="2800" dirty="0">
                  <a:solidFill>
                    <a:schemeClr val="bg1"/>
                  </a:solidFill>
                </a:rPr>
                <a:t>Sending State</a:t>
              </a:r>
            </a:p>
          </p:txBody>
        </p:sp>
      </p:grpSp>
      <p:sp>
        <p:nvSpPr>
          <p:cNvPr id="12" name="Title 1">
            <a:extLst>
              <a:ext uri="{FF2B5EF4-FFF2-40B4-BE49-F238E27FC236}">
                <a16:creationId xmlns:a16="http://schemas.microsoft.com/office/drawing/2014/main" id="{AAF30A66-B4B7-43A5-9F82-47D6F56FBBE7}"/>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Reporting Instruction Timeframe Requirements</a:t>
            </a:r>
          </a:p>
        </p:txBody>
      </p:sp>
      <p:sp>
        <p:nvSpPr>
          <p:cNvPr id="13" name="Rectangle 12">
            <a:extLst>
              <a:ext uri="{FF2B5EF4-FFF2-40B4-BE49-F238E27FC236}">
                <a16:creationId xmlns:a16="http://schemas.microsoft.com/office/drawing/2014/main" id="{2765EA92-4C37-4DF2-861B-414A7C573E8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6DEDC311-0A6D-436F-9AB2-CD7D943477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5771" y="3024007"/>
            <a:ext cx="2703287" cy="1419226"/>
          </a:xfrm>
          <a:prstGeom prst="rect">
            <a:avLst/>
          </a:prstGeom>
        </p:spPr>
      </p:pic>
      <p:sp>
        <p:nvSpPr>
          <p:cNvPr id="16" name="Content Placeholder 2">
            <a:extLst>
              <a:ext uri="{FF2B5EF4-FFF2-40B4-BE49-F238E27FC236}">
                <a16:creationId xmlns:a16="http://schemas.microsoft.com/office/drawing/2014/main" id="{999AE17A-A02A-475D-B08A-7DD5BF83690A}"/>
              </a:ext>
            </a:extLst>
          </p:cNvPr>
          <p:cNvSpPr txBox="1">
            <a:spLocks/>
          </p:cNvSpPr>
          <p:nvPr/>
        </p:nvSpPr>
        <p:spPr>
          <a:xfrm>
            <a:off x="3196830" y="3024007"/>
            <a:ext cx="3710168" cy="258327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1" indent="0">
              <a:buNone/>
            </a:pPr>
            <a:r>
              <a:rPr lang="en-US" sz="2800" dirty="0"/>
              <a:t>Respond to Reporting Instructions Requests</a:t>
            </a:r>
          </a:p>
          <a:p>
            <a:pPr lvl="1"/>
            <a:r>
              <a:rPr lang="en-US" sz="2800" dirty="0"/>
              <a:t>2 business days</a:t>
            </a:r>
          </a:p>
          <a:p>
            <a:pPr lvl="1"/>
            <a:r>
              <a:rPr lang="en-US" sz="2800" dirty="0"/>
              <a:t>Sex Offenders:  5 business days</a:t>
            </a:r>
          </a:p>
          <a:p>
            <a:pPr marL="0" indent="0">
              <a:buNone/>
            </a:pPr>
            <a:endParaRPr lang="en-US" dirty="0"/>
          </a:p>
        </p:txBody>
      </p:sp>
      <p:sp>
        <p:nvSpPr>
          <p:cNvPr id="2" name="Slide Number Placeholder 1">
            <a:extLst>
              <a:ext uri="{FF2B5EF4-FFF2-40B4-BE49-F238E27FC236}">
                <a16:creationId xmlns:a16="http://schemas.microsoft.com/office/drawing/2014/main" id="{77CECC10-0FC3-49D0-BA08-5FBA529247E9}"/>
              </a:ext>
            </a:extLst>
          </p:cNvPr>
          <p:cNvSpPr>
            <a:spLocks noGrp="1"/>
          </p:cNvSpPr>
          <p:nvPr>
            <p:ph type="sldNum" sz="quarter" idx="12"/>
          </p:nvPr>
        </p:nvSpPr>
        <p:spPr/>
        <p:txBody>
          <a:bodyPr/>
          <a:lstStyle/>
          <a:p>
            <a:fld id="{270D53C3-D890-4AF1-9878-19640C9CFA2D}" type="slidenum">
              <a:rPr lang="en-US" smtClean="0"/>
              <a:t>29</a:t>
            </a:fld>
            <a:endParaRPr lang="en-US"/>
          </a:p>
        </p:txBody>
      </p:sp>
    </p:spTree>
    <p:custDataLst>
      <p:tags r:id="rId1"/>
    </p:custDataLst>
    <p:extLst>
      <p:ext uri="{BB962C8B-B14F-4D97-AF65-F5344CB8AC3E}">
        <p14:creationId xmlns:p14="http://schemas.microsoft.com/office/powerpoint/2010/main" val="60794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0F32C-2DD0-4B91-A806-8423203C5225}"/>
              </a:ext>
            </a:extLst>
          </p:cNvPr>
          <p:cNvSpPr>
            <a:spLocks noGrp="1"/>
          </p:cNvSpPr>
          <p:nvPr>
            <p:ph type="title"/>
          </p:nvPr>
        </p:nvSpPr>
        <p:spPr/>
        <p:txBody>
          <a:bodyPr/>
          <a:lstStyle/>
          <a:p>
            <a:r>
              <a:rPr lang="en-US" dirty="0"/>
              <a:t>Overview of the Compact</a:t>
            </a:r>
          </a:p>
        </p:txBody>
      </p:sp>
      <p:sp>
        <p:nvSpPr>
          <p:cNvPr id="5" name="Text Placeholder 4">
            <a:extLst>
              <a:ext uri="{FF2B5EF4-FFF2-40B4-BE49-F238E27FC236}">
                <a16:creationId xmlns:a16="http://schemas.microsoft.com/office/drawing/2014/main" id="{38A961C5-0769-40E0-9EB4-14CDFE0E2B9E}"/>
              </a:ext>
            </a:extLst>
          </p:cNvPr>
          <p:cNvSpPr>
            <a:spLocks noGrp="1"/>
          </p:cNvSpPr>
          <p:nvPr>
            <p:ph type="body" idx="1"/>
          </p:nvPr>
        </p:nvSpPr>
        <p:spPr/>
        <p:txBody>
          <a:bodyPr/>
          <a:lstStyle/>
          <a:p>
            <a:r>
              <a:rPr lang="en-US" dirty="0"/>
              <a:t>Purpose, Authority and Implications for Non-Compliance</a:t>
            </a:r>
          </a:p>
        </p:txBody>
      </p:sp>
      <p:sp>
        <p:nvSpPr>
          <p:cNvPr id="2" name="Slide Number Placeholder 1">
            <a:extLst>
              <a:ext uri="{FF2B5EF4-FFF2-40B4-BE49-F238E27FC236}">
                <a16:creationId xmlns:a16="http://schemas.microsoft.com/office/drawing/2014/main" id="{6944BAD9-5CB6-41BB-B1BF-8A23D778CD28}"/>
              </a:ext>
            </a:extLst>
          </p:cNvPr>
          <p:cNvSpPr>
            <a:spLocks noGrp="1"/>
          </p:cNvSpPr>
          <p:nvPr>
            <p:ph type="sldNum" sz="quarter" idx="12"/>
          </p:nvPr>
        </p:nvSpPr>
        <p:spPr/>
        <p:txBody>
          <a:bodyPr/>
          <a:lstStyle/>
          <a:p>
            <a:fld id="{270D53C3-D890-4AF1-9878-19640C9CFA2D}" type="slidenum">
              <a:rPr lang="en-US" smtClean="0"/>
              <a:t>3</a:t>
            </a:fld>
            <a:endParaRPr lang="en-US"/>
          </a:p>
        </p:txBody>
      </p:sp>
    </p:spTree>
    <p:custDataLst>
      <p:tags r:id="rId1"/>
    </p:custDataLst>
    <p:extLst>
      <p:ext uri="{BB962C8B-B14F-4D97-AF65-F5344CB8AC3E}">
        <p14:creationId xmlns:p14="http://schemas.microsoft.com/office/powerpoint/2010/main" val="4093278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C0E1-C2CD-4515-8DAA-69E1E6F017DE}"/>
              </a:ext>
            </a:extLst>
          </p:cNvPr>
          <p:cNvSpPr>
            <a:spLocks noGrp="1"/>
          </p:cNvSpPr>
          <p:nvPr>
            <p:ph type="title"/>
          </p:nvPr>
        </p:nvSpPr>
        <p:spPr>
          <a:xfrm>
            <a:off x="333376" y="234553"/>
            <a:ext cx="6572250" cy="1189831"/>
          </a:xfrm>
        </p:spPr>
        <p:txBody>
          <a:bodyPr/>
          <a:lstStyle/>
          <a:p>
            <a:r>
              <a:rPr lang="en-US" dirty="0">
                <a:solidFill>
                  <a:schemeClr val="bg1"/>
                </a:solidFill>
              </a:rPr>
              <a:t>Transfer Reply</a:t>
            </a:r>
          </a:p>
        </p:txBody>
      </p:sp>
      <p:sp>
        <p:nvSpPr>
          <p:cNvPr id="6" name="TextBox 8">
            <a:extLst>
              <a:ext uri="{FF2B5EF4-FFF2-40B4-BE49-F238E27FC236}">
                <a16:creationId xmlns:a16="http://schemas.microsoft.com/office/drawing/2014/main" id="{49409EDA-E5F3-473C-81B8-1BAFD5E4757F}"/>
              </a:ext>
            </a:extLst>
          </p:cNvPr>
          <p:cNvSpPr txBox="1">
            <a:spLocks noChangeArrowheads="1"/>
          </p:cNvSpPr>
          <p:nvPr/>
        </p:nvSpPr>
        <p:spPr bwMode="auto">
          <a:xfrm>
            <a:off x="333376" y="1348800"/>
            <a:ext cx="1102042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i="1" dirty="0">
                <a:solidFill>
                  <a:schemeClr val="bg1"/>
                </a:solidFill>
                <a:latin typeface="Calibri" pitchFamily="34" charset="0"/>
              </a:rPr>
              <a:t>All County Misdemeanor Cases will be assigned to a member of the Florida Compact Office.</a:t>
            </a:r>
          </a:p>
          <a:p>
            <a:pPr algn="ctr" eaLnBrk="1" hangingPunct="1"/>
            <a:endParaRPr lang="en-US" altLang="en-US" sz="4000" b="1" i="1" dirty="0">
              <a:solidFill>
                <a:schemeClr val="bg1"/>
              </a:solidFill>
              <a:latin typeface="Calibri" pitchFamily="34" charset="0"/>
            </a:endParaRPr>
          </a:p>
          <a:p>
            <a:pPr algn="ctr" eaLnBrk="1" hangingPunct="1"/>
            <a:r>
              <a:rPr lang="en-US" altLang="en-US" sz="4000" b="1" i="1" dirty="0">
                <a:solidFill>
                  <a:schemeClr val="bg1"/>
                </a:solidFill>
                <a:latin typeface="Calibri" pitchFamily="34" charset="0"/>
              </a:rPr>
              <a:t>When a transfer reply is received the submitting County Misdemeanor Officer will be notified by email from the Florida Compact Office with the decision and instructions on actions needed. </a:t>
            </a:r>
          </a:p>
        </p:txBody>
      </p:sp>
      <p:sp>
        <p:nvSpPr>
          <p:cNvPr id="3" name="Slide Number Placeholder 2">
            <a:extLst>
              <a:ext uri="{FF2B5EF4-FFF2-40B4-BE49-F238E27FC236}">
                <a16:creationId xmlns:a16="http://schemas.microsoft.com/office/drawing/2014/main" id="{3337D3C6-A180-4D54-AD33-BB18899B52F1}"/>
              </a:ext>
            </a:extLst>
          </p:cNvPr>
          <p:cNvSpPr>
            <a:spLocks noGrp="1"/>
          </p:cNvSpPr>
          <p:nvPr>
            <p:ph type="sldNum" sz="quarter" idx="12"/>
          </p:nvPr>
        </p:nvSpPr>
        <p:spPr/>
        <p:txBody>
          <a:bodyPr/>
          <a:lstStyle/>
          <a:p>
            <a:fld id="{270D53C3-D890-4AF1-9878-19640C9CFA2D}" type="slidenum">
              <a:rPr lang="en-US" smtClean="0"/>
              <a:t>30</a:t>
            </a:fld>
            <a:endParaRPr lang="en-US"/>
          </a:p>
        </p:txBody>
      </p:sp>
    </p:spTree>
    <p:custDataLst>
      <p:tags r:id="rId1"/>
    </p:custDataLst>
    <p:extLst>
      <p:ext uri="{BB962C8B-B14F-4D97-AF65-F5344CB8AC3E}">
        <p14:creationId xmlns:p14="http://schemas.microsoft.com/office/powerpoint/2010/main" val="734865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31</a:t>
            </a:fld>
            <a:endParaRPr lang="en-US" dirty="0">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2833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3600" dirty="0"/>
              <a:t>Requirements during Supervision </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33</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8" y="2152472"/>
            <a:ext cx="3710168" cy="323165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b="1" u="sng" dirty="0"/>
              <a:t>Regular</a:t>
            </a:r>
            <a:r>
              <a:rPr lang="en-US" sz="2400" dirty="0"/>
              <a:t> supervision updates</a:t>
            </a:r>
          </a:p>
          <a:p>
            <a:pPr lvl="1">
              <a:lnSpc>
                <a:spcPct val="100000"/>
              </a:lnSpc>
              <a:spcBef>
                <a:spcPts val="0"/>
              </a:spcBef>
              <a:spcAft>
                <a:spcPts val="1200"/>
              </a:spcAft>
            </a:pPr>
            <a:r>
              <a:rPr lang="en-US" sz="2000" dirty="0"/>
              <a:t>Requests for PR’s from sending state (via specialized CAR) must be sent within 30 calendar days</a:t>
            </a:r>
          </a:p>
          <a:p>
            <a:pPr>
              <a:lnSpc>
                <a:spcPct val="100000"/>
              </a:lnSpc>
              <a:spcBef>
                <a:spcPts val="0"/>
              </a:spcBef>
              <a:spcAft>
                <a:spcPts val="1200"/>
              </a:spcAft>
            </a:pPr>
            <a:r>
              <a:rPr lang="en-US" sz="2400" dirty="0"/>
              <a:t>Notify when adding or updating conditions</a:t>
            </a:r>
          </a:p>
          <a:p>
            <a:pPr>
              <a:lnSpc>
                <a:spcPct val="100000"/>
              </a:lnSpc>
              <a:spcBef>
                <a:spcPts val="0"/>
              </a:spcBef>
              <a:spcAft>
                <a:spcPts val="1200"/>
              </a:spcAft>
            </a:pPr>
            <a:r>
              <a:rPr lang="en-US" sz="2400" dirty="0"/>
              <a:t>Inform of compliant AND non-compliant behavior</a:t>
            </a:r>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Progress Reports</a:t>
              </a:r>
            </a:p>
          </p:txBody>
        </p:sp>
      </p:grpSp>
      <p:sp>
        <p:nvSpPr>
          <p:cNvPr id="54" name="Content Placeholder 2">
            <a:extLst>
              <a:ext uri="{FF2B5EF4-FFF2-40B4-BE49-F238E27FC236}">
                <a16:creationId xmlns:a16="http://schemas.microsoft.com/office/drawing/2014/main" id="{02D04C75-9D7E-4858-925A-F3C1C5D41E53}"/>
              </a:ext>
            </a:extLst>
          </p:cNvPr>
          <p:cNvSpPr txBox="1">
            <a:spLocks/>
          </p:cNvSpPr>
          <p:nvPr/>
        </p:nvSpPr>
        <p:spPr>
          <a:xfrm>
            <a:off x="8024632" y="2152472"/>
            <a:ext cx="3710168" cy="41693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Sending States </a:t>
            </a:r>
          </a:p>
          <a:p>
            <a:pPr lvl="1"/>
            <a:r>
              <a:rPr lang="en-US" sz="2000" dirty="0"/>
              <a:t>May impose an application fee</a:t>
            </a:r>
          </a:p>
          <a:p>
            <a:pPr lvl="1"/>
            <a:r>
              <a:rPr lang="en-US" sz="2000" dirty="0"/>
              <a:t>May NOT impose supervision fees after transfer</a:t>
            </a:r>
          </a:p>
          <a:p>
            <a:pPr lvl="1"/>
            <a:r>
              <a:rPr lang="en-US" sz="2000" dirty="0"/>
              <a:t>Solely responsible for collection of financial obligations</a:t>
            </a:r>
          </a:p>
          <a:p>
            <a:pPr lvl="2"/>
            <a:r>
              <a:rPr lang="en-US" sz="1600" dirty="0"/>
              <a:t>E.g., court fees, child support, restitution, etc. </a:t>
            </a:r>
          </a:p>
          <a:p>
            <a:r>
              <a:rPr lang="en-US" sz="2400" dirty="0"/>
              <a:t>Receiving States may impose supervision fees</a:t>
            </a:r>
          </a:p>
          <a:p>
            <a:pPr lvl="1"/>
            <a:r>
              <a:rPr lang="en-US" sz="2000" dirty="0"/>
              <a:t>AFTER acceptance</a:t>
            </a:r>
          </a:p>
          <a:p>
            <a:pPr lvl="1"/>
            <a:r>
              <a:rPr lang="en-US" sz="2000" dirty="0"/>
              <a:t>Consistent with fees paid by instate offenders</a:t>
            </a:r>
          </a:p>
        </p:txBody>
      </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Fees</a:t>
              </a: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120032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t>Receiving states required to assist the sending state</a:t>
            </a:r>
          </a:p>
          <a:p>
            <a:pPr lvl="1">
              <a:lnSpc>
                <a:spcPct val="100000"/>
              </a:lnSpc>
              <a:spcBef>
                <a:spcPts val="0"/>
              </a:spcBef>
              <a:spcAft>
                <a:spcPts val="1200"/>
              </a:spcAft>
            </a:pPr>
            <a:r>
              <a:rPr lang="en-US" sz="2000" dirty="0"/>
              <a:t>E.g., DNA Testing</a:t>
            </a:r>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25519" y="137541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Registration</a:t>
              </a:r>
            </a:p>
          </p:txBody>
        </p:sp>
      </p:grpSp>
      <p:pic>
        <p:nvPicPr>
          <p:cNvPr id="9" name="Picture 8" descr="Text, whiteboard&#10;&#10;Description automatically generated">
            <a:extLst>
              <a:ext uri="{FF2B5EF4-FFF2-40B4-BE49-F238E27FC236}">
                <a16:creationId xmlns:a16="http://schemas.microsoft.com/office/drawing/2014/main" id="{3D725C1C-6C4F-471E-AE54-9A97889342D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02715" y="3768299"/>
            <a:ext cx="3938209" cy="2625473"/>
          </a:xfrm>
          <a:prstGeom prst="rect">
            <a:avLst/>
          </a:prstGeom>
        </p:spPr>
      </p:pic>
      <p:sp>
        <p:nvSpPr>
          <p:cNvPr id="11" name="TextBox 10">
            <a:extLst>
              <a:ext uri="{FF2B5EF4-FFF2-40B4-BE49-F238E27FC236}">
                <a16:creationId xmlns:a16="http://schemas.microsoft.com/office/drawing/2014/main" id="{64080782-EB59-41A0-BE6F-9F5DC68DAED4}"/>
              </a:ext>
            </a:extLst>
          </p:cNvPr>
          <p:cNvSpPr txBox="1"/>
          <p:nvPr/>
        </p:nvSpPr>
        <p:spPr>
          <a:xfrm>
            <a:off x="7962455" y="6457950"/>
            <a:ext cx="3296095" cy="430887"/>
          </a:xfrm>
          <a:prstGeom prst="rect">
            <a:avLst/>
          </a:prstGeom>
          <a:noFill/>
        </p:spPr>
        <p:txBody>
          <a:bodyPr wrap="square" rtlCol="0">
            <a:spAutoFit/>
          </a:bodyPr>
          <a:lstStyle/>
          <a:p>
            <a:r>
              <a:rPr lang="en-US" sz="1100" dirty="0">
                <a:hlinkClick r:id="rId6"/>
              </a:rPr>
              <a:t>https://www.interstatecompact.org/resources/fees</a:t>
            </a:r>
            <a:endParaRPr lang="en-US" sz="1100" dirty="0"/>
          </a:p>
          <a:p>
            <a:endParaRPr lang="en-US" sz="1100" dirty="0"/>
          </a:p>
        </p:txBody>
      </p:sp>
    </p:spTree>
    <p:custDataLst>
      <p:tags r:id="rId1"/>
    </p:custDataLst>
    <p:extLst>
      <p:ext uri="{BB962C8B-B14F-4D97-AF65-F5344CB8AC3E}">
        <p14:creationId xmlns:p14="http://schemas.microsoft.com/office/powerpoint/2010/main" val="388773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0C08648-28BC-4131-A35D-D9E6270565B8}"/>
              </a:ext>
            </a:extLst>
          </p:cNvPr>
          <p:cNvSpPr txBox="1"/>
          <p:nvPr/>
        </p:nvSpPr>
        <p:spPr>
          <a:xfrm>
            <a:off x="200025" y="654597"/>
            <a:ext cx="4486276" cy="5803353"/>
          </a:xfrm>
          <a:prstGeom prst="rect">
            <a:avLst/>
          </a:prstGeom>
        </p:spPr>
        <p:txBody>
          <a:bodyPr vert="horz" lIns="91440" tIns="45720" rIns="91440" bIns="45720" rtlCol="0">
            <a:normAutofit lnSpcReduction="10000"/>
          </a:bodyPr>
          <a:lstStyle/>
          <a:p>
            <a:pPr algn="ctr">
              <a:lnSpc>
                <a:spcPct val="90000"/>
              </a:lnSpc>
              <a:spcAft>
                <a:spcPts val="600"/>
              </a:spcAft>
            </a:pPr>
            <a:r>
              <a:rPr lang="en-US" sz="2800" b="1" dirty="0"/>
              <a:t>Progress Reports </a:t>
            </a:r>
          </a:p>
          <a:p>
            <a:pPr>
              <a:lnSpc>
                <a:spcPct val="90000"/>
              </a:lnSpc>
              <a:spcAft>
                <a:spcPts val="600"/>
              </a:spcAft>
            </a:pPr>
            <a:endParaRPr lang="en-US" sz="2800" dirty="0"/>
          </a:p>
          <a:p>
            <a:pPr>
              <a:lnSpc>
                <a:spcPct val="90000"/>
              </a:lnSpc>
              <a:spcAft>
                <a:spcPts val="600"/>
              </a:spcAft>
            </a:pPr>
            <a:r>
              <a:rPr lang="en-US" sz="2800" dirty="0"/>
              <a:t>Keep Sending State informed!</a:t>
            </a:r>
          </a:p>
          <a:p>
            <a:pPr marL="800100" lvl="1" indent="-228600">
              <a:lnSpc>
                <a:spcPct val="90000"/>
              </a:lnSpc>
              <a:spcAft>
                <a:spcPts val="600"/>
              </a:spcAft>
              <a:buFont typeface="Arial" panose="020B0604020202020204" pitchFamily="34" charset="0"/>
              <a:buChar char="•"/>
            </a:pPr>
            <a:endParaRPr lang="en-US" sz="2000" dirty="0"/>
          </a:p>
          <a:p>
            <a:pPr marL="800100" lvl="1" indent="-228600">
              <a:lnSpc>
                <a:spcPct val="90000"/>
              </a:lnSpc>
              <a:spcAft>
                <a:spcPts val="600"/>
              </a:spcAft>
              <a:buFont typeface="Arial" panose="020B0604020202020204" pitchFamily="34" charset="0"/>
              <a:buChar char="•"/>
            </a:pPr>
            <a:r>
              <a:rPr lang="en-US" sz="2000" dirty="0"/>
              <a:t>Supervision Update </a:t>
            </a:r>
          </a:p>
          <a:p>
            <a:pPr marL="800100" lvl="1" indent="-228600">
              <a:lnSpc>
                <a:spcPct val="90000"/>
              </a:lnSpc>
              <a:spcAft>
                <a:spcPts val="600"/>
              </a:spcAft>
              <a:buFont typeface="Arial" panose="020B0604020202020204" pitchFamily="34" charset="0"/>
              <a:buChar char="•"/>
            </a:pPr>
            <a:endParaRPr lang="en-US" sz="2000" dirty="0"/>
          </a:p>
          <a:p>
            <a:pPr marL="800100" lvl="1" indent="-228600">
              <a:lnSpc>
                <a:spcPct val="90000"/>
              </a:lnSpc>
              <a:spcAft>
                <a:spcPts val="600"/>
              </a:spcAft>
              <a:buFont typeface="Arial" panose="020B0604020202020204" pitchFamily="34" charset="0"/>
              <a:buChar char="•"/>
            </a:pPr>
            <a:r>
              <a:rPr lang="en-US" sz="2000" dirty="0"/>
              <a:t>Ability to add new conditions imposed</a:t>
            </a:r>
          </a:p>
          <a:p>
            <a:pPr marL="800100" lvl="1" indent="-228600">
              <a:lnSpc>
                <a:spcPct val="90000"/>
              </a:lnSpc>
              <a:spcAft>
                <a:spcPts val="600"/>
              </a:spcAft>
              <a:buFont typeface="Arial" panose="020B0604020202020204" pitchFamily="34" charset="0"/>
              <a:buChar char="•"/>
            </a:pPr>
            <a:endParaRPr lang="en-US" sz="2000" dirty="0"/>
          </a:p>
          <a:p>
            <a:pPr marL="800100" lvl="1" indent="-228600">
              <a:lnSpc>
                <a:spcPct val="90000"/>
              </a:lnSpc>
              <a:spcAft>
                <a:spcPts val="600"/>
              </a:spcAft>
              <a:buFont typeface="Arial" panose="020B0604020202020204" pitchFamily="34" charset="0"/>
              <a:buChar char="•"/>
            </a:pPr>
            <a:r>
              <a:rPr lang="en-US" sz="2000" dirty="0"/>
              <a:t>Documentation on compliant &amp; non-compliant behavior that DOES NOT require retaking</a:t>
            </a:r>
          </a:p>
          <a:p>
            <a:pPr marL="800100" lvl="1" indent="-228600">
              <a:lnSpc>
                <a:spcPct val="90000"/>
              </a:lnSpc>
              <a:spcAft>
                <a:spcPts val="600"/>
              </a:spcAft>
              <a:buFont typeface="Arial" panose="020B0604020202020204" pitchFamily="34" charset="0"/>
              <a:buChar char="•"/>
            </a:pPr>
            <a:endParaRPr lang="en-US" sz="2000" dirty="0"/>
          </a:p>
          <a:p>
            <a:pPr marL="800100" lvl="1" indent="-228600">
              <a:lnSpc>
                <a:spcPct val="90000"/>
              </a:lnSpc>
              <a:spcAft>
                <a:spcPts val="600"/>
              </a:spcAft>
              <a:buFont typeface="Arial" panose="020B0604020202020204" pitchFamily="34" charset="0"/>
              <a:buChar char="•"/>
            </a:pPr>
            <a:r>
              <a:rPr lang="en-US" sz="2000" dirty="0"/>
              <a:t>Report New Arrest</a:t>
            </a:r>
          </a:p>
          <a:p>
            <a:pPr marL="800100" lvl="1" indent="-228600">
              <a:lnSpc>
                <a:spcPct val="90000"/>
              </a:lnSpc>
              <a:spcAft>
                <a:spcPts val="600"/>
              </a:spcAft>
              <a:buFont typeface="Arial" panose="020B0604020202020204" pitchFamily="34" charset="0"/>
              <a:buChar char="•"/>
            </a:pPr>
            <a:endParaRPr lang="en-US" sz="2000" dirty="0"/>
          </a:p>
          <a:p>
            <a:pPr marL="114300">
              <a:lnSpc>
                <a:spcPct val="90000"/>
              </a:lnSpc>
              <a:spcAft>
                <a:spcPts val="600"/>
              </a:spcAft>
            </a:pPr>
            <a:r>
              <a:rPr lang="en-US" sz="1400" i="1" dirty="0"/>
              <a:t>Note:  If reporting BOTH new arrest &amp; violation of conditions, 2 progress reports may be needed</a:t>
            </a:r>
          </a:p>
          <a:p>
            <a:pPr indent="-228600">
              <a:lnSpc>
                <a:spcPct val="90000"/>
              </a:lnSpc>
              <a:spcAft>
                <a:spcPts val="600"/>
              </a:spcAft>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02CFC71B-6EBE-4561-92C7-37173B7BD206}"/>
              </a:ext>
            </a:extLst>
          </p:cNvPr>
          <p:cNvSpPr>
            <a:spLocks noGrp="1"/>
          </p:cNvSpPr>
          <p:nvPr>
            <p:ph type="sldNum" sz="quarter" idx="12"/>
          </p:nvPr>
        </p:nvSpPr>
        <p:spPr/>
        <p:txBody>
          <a:bodyPr/>
          <a:lstStyle/>
          <a:p>
            <a:fld id="{270D53C3-D890-4AF1-9878-19640C9CFA2D}" type="slidenum">
              <a:rPr lang="en-US" smtClean="0"/>
              <a:t>34</a:t>
            </a:fld>
            <a:endParaRPr lang="en-US"/>
          </a:p>
        </p:txBody>
      </p:sp>
      <p:sp>
        <p:nvSpPr>
          <p:cNvPr id="3" name="TextBox 2">
            <a:extLst>
              <a:ext uri="{FF2B5EF4-FFF2-40B4-BE49-F238E27FC236}">
                <a16:creationId xmlns:a16="http://schemas.microsoft.com/office/drawing/2014/main" id="{0AF3F946-60F0-3CD6-5E7D-DE81CE0554AF}"/>
              </a:ext>
            </a:extLst>
          </p:cNvPr>
          <p:cNvSpPr txBox="1"/>
          <p:nvPr/>
        </p:nvSpPr>
        <p:spPr>
          <a:xfrm>
            <a:off x="5653438" y="749300"/>
            <a:ext cx="5653438" cy="6001643"/>
          </a:xfrm>
          <a:prstGeom prst="rect">
            <a:avLst/>
          </a:prstGeom>
          <a:noFill/>
        </p:spPr>
        <p:txBody>
          <a:bodyPr wrap="square" rtlCol="0">
            <a:spAutoFit/>
          </a:bodyPr>
          <a:lstStyle/>
          <a:p>
            <a:r>
              <a:rPr lang="en-US" sz="2400" dirty="0"/>
              <a:t>When a progress report is received for a County Misdemeanor Case it will be submitted to the County Misdemeanor Office by the Florida Compact Office via email with instructions on actions needed.</a:t>
            </a:r>
          </a:p>
          <a:p>
            <a:endParaRPr lang="en-US" sz="2400" dirty="0"/>
          </a:p>
          <a:p>
            <a:r>
              <a:rPr lang="en-US" sz="2400" dirty="0"/>
              <a:t>If the Misdemeanor County Officer needs to request a progress report from the receiving state, send an email to the Florida Compact Office at </a:t>
            </a:r>
            <a:r>
              <a:rPr lang="en-US" sz="2400" dirty="0">
                <a:hlinkClick r:id="rId4"/>
              </a:rPr>
              <a:t>fl.compact@fdc.myflorida.com</a:t>
            </a:r>
            <a:r>
              <a:rPr lang="en-US" sz="2400" dirty="0"/>
              <a:t> with the request and provide any specific information needed. Requested progress reports are to be completed within 30 days of receiving the request in the receiving state.</a:t>
            </a:r>
          </a:p>
        </p:txBody>
      </p:sp>
    </p:spTree>
    <p:custDataLst>
      <p:tags r:id="rId1"/>
    </p:custDataLst>
    <p:extLst>
      <p:ext uri="{BB962C8B-B14F-4D97-AF65-F5344CB8AC3E}">
        <p14:creationId xmlns:p14="http://schemas.microsoft.com/office/powerpoint/2010/main" val="65824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C68E60-C3EE-457B-8DE4-887C5F96670C}"/>
              </a:ext>
            </a:extLst>
          </p:cNvPr>
          <p:cNvSpPr>
            <a:spLocks noGrp="1"/>
          </p:cNvSpPr>
          <p:nvPr>
            <p:ph type="title"/>
          </p:nvPr>
        </p:nvSpPr>
        <p:spPr>
          <a:xfrm>
            <a:off x="831849" y="1709738"/>
            <a:ext cx="11160125" cy="2852737"/>
          </a:xfrm>
        </p:spPr>
        <p:txBody>
          <a:bodyPr>
            <a:normAutofit fontScale="90000"/>
          </a:bodyPr>
          <a:lstStyle/>
          <a:p>
            <a:br>
              <a:rPr lang="en-US" dirty="0"/>
            </a:br>
            <a:r>
              <a:rPr lang="en-US" dirty="0"/>
              <a:t>Warrants, Discretionary Retaking &amp; </a:t>
            </a:r>
            <a:br>
              <a:rPr lang="en-US" dirty="0"/>
            </a:br>
            <a:r>
              <a:rPr lang="en-US" dirty="0"/>
              <a:t>Reporting Violations Requiring Retaking</a:t>
            </a:r>
          </a:p>
        </p:txBody>
      </p:sp>
      <p:sp>
        <p:nvSpPr>
          <p:cNvPr id="5" name="Text Placeholder 4">
            <a:extLst>
              <a:ext uri="{FF2B5EF4-FFF2-40B4-BE49-F238E27FC236}">
                <a16:creationId xmlns:a16="http://schemas.microsoft.com/office/drawing/2014/main" id="{2E5C3733-31A1-4B00-B530-52A826D42B5D}"/>
              </a:ext>
            </a:extLst>
          </p:cNvPr>
          <p:cNvSpPr>
            <a:spLocks noGrp="1"/>
          </p:cNvSpPr>
          <p:nvPr>
            <p:ph type="body" idx="1"/>
          </p:nvPr>
        </p:nvSpPr>
        <p:spPr/>
        <p:txBody>
          <a:bodyPr/>
          <a:lstStyle/>
          <a:p>
            <a:r>
              <a:rPr lang="en-US" dirty="0"/>
              <a:t>Violation Report = Mandatory Retaking!!!</a:t>
            </a:r>
          </a:p>
        </p:txBody>
      </p:sp>
      <p:sp>
        <p:nvSpPr>
          <p:cNvPr id="2" name="Slide Number Placeholder 1">
            <a:extLst>
              <a:ext uri="{FF2B5EF4-FFF2-40B4-BE49-F238E27FC236}">
                <a16:creationId xmlns:a16="http://schemas.microsoft.com/office/drawing/2014/main" id="{4F918591-FB18-46CE-8605-EBF43198BAC7}"/>
              </a:ext>
            </a:extLst>
          </p:cNvPr>
          <p:cNvSpPr>
            <a:spLocks noGrp="1"/>
          </p:cNvSpPr>
          <p:nvPr>
            <p:ph type="sldNum" sz="quarter" idx="12"/>
          </p:nvPr>
        </p:nvSpPr>
        <p:spPr/>
        <p:txBody>
          <a:bodyPr/>
          <a:lstStyle/>
          <a:p>
            <a:fld id="{270D53C3-D890-4AF1-9878-19640C9CFA2D}" type="slidenum">
              <a:rPr lang="en-US" smtClean="0"/>
              <a:t>35</a:t>
            </a:fld>
            <a:endParaRPr lang="en-US"/>
          </a:p>
        </p:txBody>
      </p:sp>
    </p:spTree>
    <p:custDataLst>
      <p:tags r:id="rId1"/>
    </p:custDataLst>
    <p:extLst>
      <p:ext uri="{BB962C8B-B14F-4D97-AF65-F5344CB8AC3E}">
        <p14:creationId xmlns:p14="http://schemas.microsoft.com/office/powerpoint/2010/main" val="2651217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DEA985AC-FABE-41BC-9C55-4F7B80B572A3}"/>
              </a:ext>
            </a:extLst>
          </p:cNvPr>
          <p:cNvSpPr txBox="1">
            <a:spLocks/>
          </p:cNvSpPr>
          <p:nvPr/>
        </p:nvSpPr>
        <p:spPr>
          <a:xfrm>
            <a:off x="1120773" y="405339"/>
            <a:ext cx="4424430"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tx1"/>
                </a:solidFill>
                <a:latin typeface="+mj-lt"/>
                <a:ea typeface="+mj-ea"/>
                <a:cs typeface="+mj-cs"/>
              </a:rPr>
              <a:t>Retaking Definition</a:t>
            </a:r>
          </a:p>
        </p:txBody>
      </p:sp>
      <p:sp>
        <p:nvSpPr>
          <p:cNvPr id="67" name="Rectangle 66">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BA8001-7A38-4E32-85DF-8B9FACD10732}"/>
              </a:ext>
            </a:extLst>
          </p:cNvPr>
          <p:cNvSpPr txBox="1"/>
          <p:nvPr/>
        </p:nvSpPr>
        <p:spPr>
          <a:xfrm>
            <a:off x="1120773" y="3358189"/>
            <a:ext cx="4575177" cy="1518611"/>
          </a:xfrm>
          <a:prstGeom prst="rect">
            <a:avLst/>
          </a:prstGeom>
          <a:solidFill>
            <a:srgbClr val="102747"/>
          </a:solidFill>
        </p:spPr>
        <p:txBody>
          <a:bodyPr vert="horz" lIns="91440" tIns="45720" rIns="91440" bIns="45720" rtlCol="0" anchor="t">
            <a:noAutofit/>
          </a:bodyPr>
          <a:lstStyle/>
          <a:p>
            <a:pPr marL="57150">
              <a:lnSpc>
                <a:spcPct val="90000"/>
              </a:lnSpc>
              <a:spcAft>
                <a:spcPts val="600"/>
              </a:spcAft>
            </a:pPr>
            <a:r>
              <a:rPr lang="en-US" sz="2000" dirty="0">
                <a:solidFill>
                  <a:schemeClr val="bg1"/>
                </a:solidFill>
              </a:rPr>
              <a:t>Sending State:</a:t>
            </a:r>
          </a:p>
          <a:p>
            <a:pPr marL="742950" lvl="1" indent="-228600">
              <a:lnSpc>
                <a:spcPct val="90000"/>
              </a:lnSpc>
              <a:spcAft>
                <a:spcPts val="600"/>
              </a:spcAft>
              <a:buFont typeface="Arial" panose="020B0604020202020204" pitchFamily="34" charset="0"/>
              <a:buChar char="•"/>
            </a:pPr>
            <a:r>
              <a:rPr lang="en-US" sz="2000" dirty="0">
                <a:solidFill>
                  <a:schemeClr val="bg1"/>
                </a:solidFill>
              </a:rPr>
              <a:t>Issue Compact compliant ‘warrant’</a:t>
            </a:r>
          </a:p>
          <a:p>
            <a:pPr marL="742950" lvl="1" indent="-228600">
              <a:lnSpc>
                <a:spcPct val="90000"/>
              </a:lnSpc>
              <a:spcAft>
                <a:spcPts val="600"/>
              </a:spcAft>
              <a:buFont typeface="Arial" panose="020B0604020202020204" pitchFamily="34" charset="0"/>
              <a:buChar char="•"/>
            </a:pPr>
            <a:r>
              <a:rPr lang="en-US" sz="2000" dirty="0">
                <a:solidFill>
                  <a:schemeClr val="bg1"/>
                </a:solidFill>
              </a:rPr>
              <a:t>Incur cost of Retaking Offender</a:t>
            </a:r>
          </a:p>
        </p:txBody>
      </p:sp>
      <p:pic>
        <p:nvPicPr>
          <p:cNvPr id="6" name="Picture 5">
            <a:extLst>
              <a:ext uri="{FF2B5EF4-FFF2-40B4-BE49-F238E27FC236}">
                <a16:creationId xmlns:a16="http://schemas.microsoft.com/office/drawing/2014/main" id="{C38B4D71-A7E8-439A-A47F-44FE71798A08}"/>
              </a:ext>
            </a:extLst>
          </p:cNvPr>
          <p:cNvPicPr>
            <a:picLocks noChangeAspect="1"/>
          </p:cNvPicPr>
          <p:nvPr/>
        </p:nvPicPr>
        <p:blipFill>
          <a:blip r:embed="rId4"/>
          <a:stretch>
            <a:fillRect/>
          </a:stretch>
        </p:blipFill>
        <p:spPr>
          <a:xfrm>
            <a:off x="1120774" y="2010929"/>
            <a:ext cx="9750106" cy="703696"/>
          </a:xfrm>
          <a:prstGeom prst="rect">
            <a:avLst/>
          </a:prstGeom>
        </p:spPr>
      </p:pic>
      <p:sp>
        <p:nvSpPr>
          <p:cNvPr id="53" name="TextBox 52">
            <a:extLst>
              <a:ext uri="{FF2B5EF4-FFF2-40B4-BE49-F238E27FC236}">
                <a16:creationId xmlns:a16="http://schemas.microsoft.com/office/drawing/2014/main" id="{B8478240-1429-4254-8689-2B0F7A535162}"/>
              </a:ext>
            </a:extLst>
          </p:cNvPr>
          <p:cNvSpPr txBox="1"/>
          <p:nvPr/>
        </p:nvSpPr>
        <p:spPr>
          <a:xfrm>
            <a:off x="6295703" y="3370410"/>
            <a:ext cx="4575177" cy="1506390"/>
          </a:xfrm>
          <a:prstGeom prst="rect">
            <a:avLst/>
          </a:prstGeom>
          <a:solidFill>
            <a:srgbClr val="102747"/>
          </a:solidFill>
        </p:spPr>
        <p:txBody>
          <a:bodyPr vert="horz" lIns="91440" tIns="45720" rIns="91440" bIns="45720" rtlCol="0" anchor="t">
            <a:noAutofit/>
          </a:bodyPr>
          <a:lstStyle/>
          <a:p>
            <a:pPr marL="57150">
              <a:lnSpc>
                <a:spcPct val="90000"/>
              </a:lnSpc>
              <a:spcAft>
                <a:spcPts val="600"/>
              </a:spcAft>
            </a:pPr>
            <a:r>
              <a:rPr lang="en-US" sz="2000" dirty="0">
                <a:solidFill>
                  <a:schemeClr val="bg1"/>
                </a:solidFill>
              </a:rPr>
              <a:t>Receiving State:</a:t>
            </a:r>
          </a:p>
          <a:p>
            <a:pPr marL="742950" lvl="1" indent="-228600">
              <a:lnSpc>
                <a:spcPct val="90000"/>
              </a:lnSpc>
              <a:spcAft>
                <a:spcPts val="600"/>
              </a:spcAft>
              <a:buFont typeface="Arial" panose="020B0604020202020204" pitchFamily="34" charset="0"/>
              <a:buChar char="•"/>
            </a:pPr>
            <a:r>
              <a:rPr lang="en-US" sz="2000" dirty="0">
                <a:solidFill>
                  <a:schemeClr val="bg1"/>
                </a:solidFill>
              </a:rPr>
              <a:t>Incur cost to incarcerate pending retake</a:t>
            </a:r>
          </a:p>
          <a:p>
            <a:pPr marL="742950" lvl="1" indent="-228600">
              <a:lnSpc>
                <a:spcPct val="90000"/>
              </a:lnSpc>
              <a:spcAft>
                <a:spcPts val="600"/>
              </a:spcAft>
              <a:buFont typeface="Arial" panose="020B0604020202020204" pitchFamily="34" charset="0"/>
              <a:buChar char="•"/>
            </a:pPr>
            <a:r>
              <a:rPr lang="en-US" sz="2000" dirty="0">
                <a:solidFill>
                  <a:schemeClr val="bg1"/>
                </a:solidFill>
              </a:rPr>
              <a:t>May require establishing PC</a:t>
            </a:r>
          </a:p>
        </p:txBody>
      </p:sp>
      <p:sp>
        <p:nvSpPr>
          <p:cNvPr id="3" name="TextBox 2">
            <a:extLst>
              <a:ext uri="{FF2B5EF4-FFF2-40B4-BE49-F238E27FC236}">
                <a16:creationId xmlns:a16="http://schemas.microsoft.com/office/drawing/2014/main" id="{F46B7452-C6D4-4F10-BE28-9CF4A289F0C5}"/>
              </a:ext>
            </a:extLst>
          </p:cNvPr>
          <p:cNvSpPr txBox="1"/>
          <p:nvPr/>
        </p:nvSpPr>
        <p:spPr>
          <a:xfrm>
            <a:off x="1450460" y="5664544"/>
            <a:ext cx="9090734" cy="1107996"/>
          </a:xfrm>
          <a:prstGeom prst="rect">
            <a:avLst/>
          </a:prstGeom>
          <a:noFill/>
        </p:spPr>
        <p:txBody>
          <a:bodyPr wrap="square" rtlCol="0">
            <a:spAutoFit/>
          </a:bodyPr>
          <a:lstStyle/>
          <a:p>
            <a:pPr algn="ctr"/>
            <a:r>
              <a:rPr lang="en-US" sz="2400" b="1" dirty="0"/>
              <a:t>Offenders subject to retaking shall not be entitled to bond/release conditions pending retaking </a:t>
            </a:r>
            <a:r>
              <a:rPr lang="en-US" sz="2400" b="1" i="1" dirty="0"/>
              <a:t>Rule 5.111</a:t>
            </a:r>
          </a:p>
          <a:p>
            <a:endParaRPr lang="en-US" dirty="0"/>
          </a:p>
        </p:txBody>
      </p:sp>
      <p:sp>
        <p:nvSpPr>
          <p:cNvPr id="4" name="Slide Number Placeholder 3">
            <a:extLst>
              <a:ext uri="{FF2B5EF4-FFF2-40B4-BE49-F238E27FC236}">
                <a16:creationId xmlns:a16="http://schemas.microsoft.com/office/drawing/2014/main" id="{B0E1F987-BCFE-4574-8C10-8A58434735F8}"/>
              </a:ext>
            </a:extLst>
          </p:cNvPr>
          <p:cNvSpPr>
            <a:spLocks noGrp="1"/>
          </p:cNvSpPr>
          <p:nvPr>
            <p:ph type="sldNum" sz="quarter" idx="12"/>
          </p:nvPr>
        </p:nvSpPr>
        <p:spPr/>
        <p:txBody>
          <a:bodyPr/>
          <a:lstStyle/>
          <a:p>
            <a:fld id="{270D53C3-D890-4AF1-9878-19640C9CFA2D}" type="slidenum">
              <a:rPr lang="en-US" smtClean="0"/>
              <a:t>36</a:t>
            </a:fld>
            <a:endParaRPr lang="en-US"/>
          </a:p>
        </p:txBody>
      </p:sp>
    </p:spTree>
    <p:custDataLst>
      <p:tags r:id="rId1"/>
    </p:custDataLst>
    <p:extLst>
      <p:ext uri="{BB962C8B-B14F-4D97-AF65-F5344CB8AC3E}">
        <p14:creationId xmlns:p14="http://schemas.microsoft.com/office/powerpoint/2010/main" val="1886980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DEA985AC-FABE-41BC-9C55-4F7B80B572A3}"/>
              </a:ext>
            </a:extLst>
          </p:cNvPr>
          <p:cNvSpPr txBox="1">
            <a:spLocks/>
          </p:cNvSpPr>
          <p:nvPr/>
        </p:nvSpPr>
        <p:spPr>
          <a:xfrm>
            <a:off x="1120773" y="405339"/>
            <a:ext cx="4424430"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tx1"/>
                </a:solidFill>
                <a:latin typeface="+mj-lt"/>
                <a:ea typeface="+mj-ea"/>
                <a:cs typeface="+mj-cs"/>
              </a:rPr>
              <a:t>Warrant Definition</a:t>
            </a:r>
          </a:p>
        </p:txBody>
      </p:sp>
      <p:sp>
        <p:nvSpPr>
          <p:cNvPr id="67" name="Rectangle 66">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020E6D-25D6-4769-94D2-44BF0076CCF3}"/>
              </a:ext>
            </a:extLst>
          </p:cNvPr>
          <p:cNvPicPr>
            <a:picLocks noChangeAspect="1"/>
          </p:cNvPicPr>
          <p:nvPr/>
        </p:nvPicPr>
        <p:blipFill>
          <a:blip r:embed="rId4"/>
          <a:stretch>
            <a:fillRect/>
          </a:stretch>
        </p:blipFill>
        <p:spPr>
          <a:xfrm>
            <a:off x="1508881" y="2114549"/>
            <a:ext cx="10069309" cy="1409701"/>
          </a:xfrm>
          <a:prstGeom prst="rect">
            <a:avLst/>
          </a:prstGeom>
          <a:effectLst>
            <a:outerShdw blurRad="406400" dist="317500" dir="5400000" sx="89000" sy="89000" rotWithShape="0">
              <a:prstClr val="black">
                <a:alpha val="15000"/>
              </a:prstClr>
            </a:outerShdw>
          </a:effectLst>
        </p:spPr>
      </p:pic>
      <p:sp>
        <p:nvSpPr>
          <p:cNvPr id="2" name="TextBox 1">
            <a:extLst>
              <a:ext uri="{FF2B5EF4-FFF2-40B4-BE49-F238E27FC236}">
                <a16:creationId xmlns:a16="http://schemas.microsoft.com/office/drawing/2014/main" id="{83BA8001-7A38-4E32-85DF-8B9FACD10732}"/>
              </a:ext>
            </a:extLst>
          </p:cNvPr>
          <p:cNvSpPr txBox="1"/>
          <p:nvPr/>
        </p:nvSpPr>
        <p:spPr>
          <a:xfrm>
            <a:off x="1508881" y="3715338"/>
            <a:ext cx="10069310" cy="2534113"/>
          </a:xfrm>
          <a:prstGeom prst="rect">
            <a:avLst/>
          </a:prstGeom>
          <a:solidFill>
            <a:srgbClr val="102747"/>
          </a:solidFill>
        </p:spPr>
        <p:txBody>
          <a:bodyPr vert="horz" lIns="91440" tIns="45720" rIns="91440" bIns="45720" rtlCol="0" anchor="ctr">
            <a:noAutofit/>
          </a:bodyPr>
          <a:lstStyle/>
          <a:p>
            <a:pPr>
              <a:lnSpc>
                <a:spcPct val="90000"/>
              </a:lnSpc>
              <a:spcAft>
                <a:spcPts val="600"/>
              </a:spcAft>
            </a:pPr>
            <a:r>
              <a:rPr lang="en-US" sz="2000" dirty="0">
                <a:solidFill>
                  <a:schemeClr val="bg1"/>
                </a:solidFill>
              </a:rPr>
              <a:t>Warrants are required when:</a:t>
            </a:r>
          </a:p>
          <a:p>
            <a:pPr marL="285750" indent="-228600">
              <a:lnSpc>
                <a:spcPct val="90000"/>
              </a:lnSpc>
              <a:spcAft>
                <a:spcPts val="600"/>
              </a:spcAft>
              <a:buFont typeface="Arial" panose="020B0604020202020204" pitchFamily="34" charset="0"/>
              <a:buChar char="•"/>
            </a:pPr>
            <a:r>
              <a:rPr lang="en-US" sz="2000" dirty="0">
                <a:solidFill>
                  <a:schemeClr val="bg1"/>
                </a:solidFill>
              </a:rPr>
              <a:t>Offender fails to arrive as instructed</a:t>
            </a:r>
          </a:p>
          <a:p>
            <a:pPr marL="285750" indent="-228600">
              <a:lnSpc>
                <a:spcPct val="90000"/>
              </a:lnSpc>
              <a:spcAft>
                <a:spcPts val="600"/>
              </a:spcAft>
              <a:buFont typeface="Arial" panose="020B0604020202020204" pitchFamily="34" charset="0"/>
              <a:buChar char="•"/>
            </a:pPr>
            <a:r>
              <a:rPr lang="en-US" sz="2000" dirty="0">
                <a:solidFill>
                  <a:schemeClr val="bg1"/>
                </a:solidFill>
              </a:rPr>
              <a:t>Receiving State requires retaking and</a:t>
            </a:r>
          </a:p>
          <a:p>
            <a:pPr marL="742950" lvl="1" indent="-228600">
              <a:lnSpc>
                <a:spcPct val="90000"/>
              </a:lnSpc>
              <a:spcAft>
                <a:spcPts val="600"/>
              </a:spcAft>
              <a:buFont typeface="Arial" panose="020B0604020202020204" pitchFamily="34" charset="0"/>
              <a:buChar char="•"/>
            </a:pPr>
            <a:r>
              <a:rPr lang="en-US" sz="1600" dirty="0">
                <a:solidFill>
                  <a:schemeClr val="bg1"/>
                </a:solidFill>
              </a:rPr>
              <a:t>Offender is reported as an absconder; or</a:t>
            </a:r>
          </a:p>
          <a:p>
            <a:pPr marL="742950" lvl="1" indent="-228600">
              <a:lnSpc>
                <a:spcPct val="90000"/>
              </a:lnSpc>
              <a:spcAft>
                <a:spcPts val="600"/>
              </a:spcAft>
              <a:buFont typeface="Arial" panose="020B0604020202020204" pitchFamily="34" charset="0"/>
              <a:buChar char="•"/>
            </a:pPr>
            <a:r>
              <a:rPr lang="en-US" sz="1600" dirty="0">
                <a:solidFill>
                  <a:schemeClr val="bg1"/>
                </a:solidFill>
              </a:rPr>
              <a:t>Offender is subject to mandatory retaking for behavior requiring retaking (exception exists to allow return in lieu of retaking </a:t>
            </a:r>
            <a:r>
              <a:rPr lang="en-US" sz="1600" i="1" dirty="0">
                <a:solidFill>
                  <a:schemeClr val="bg1"/>
                </a:solidFill>
              </a:rPr>
              <a:t>See Rule 5.103; or</a:t>
            </a:r>
            <a:r>
              <a:rPr lang="en-US" sz="1600" dirty="0">
                <a:solidFill>
                  <a:schemeClr val="bg1"/>
                </a:solidFill>
              </a:rPr>
              <a:t>)</a:t>
            </a:r>
          </a:p>
          <a:p>
            <a:pPr marL="742950" lvl="1" indent="-228600">
              <a:lnSpc>
                <a:spcPct val="90000"/>
              </a:lnSpc>
              <a:spcAft>
                <a:spcPts val="600"/>
              </a:spcAft>
              <a:buFont typeface="Arial" panose="020B0604020202020204" pitchFamily="34" charset="0"/>
              <a:buChar char="•"/>
            </a:pPr>
            <a:r>
              <a:rPr lang="en-US" sz="1600" dirty="0">
                <a:solidFill>
                  <a:schemeClr val="bg1"/>
                </a:solidFill>
              </a:rPr>
              <a:t>Offender commits a new felony or violent crime</a:t>
            </a:r>
          </a:p>
          <a:p>
            <a:pPr marL="285750" indent="-228600">
              <a:lnSpc>
                <a:spcPct val="90000"/>
              </a:lnSpc>
              <a:spcAft>
                <a:spcPts val="600"/>
              </a:spcAft>
              <a:buFont typeface="Arial" panose="020B0604020202020204" pitchFamily="34" charset="0"/>
              <a:buChar char="•"/>
            </a:pPr>
            <a:r>
              <a:rPr lang="en-US" sz="2000" dirty="0">
                <a:solidFill>
                  <a:schemeClr val="bg1"/>
                </a:solidFill>
              </a:rPr>
              <a:t>Sending State discretionarily retakes </a:t>
            </a:r>
          </a:p>
        </p:txBody>
      </p:sp>
      <p:sp>
        <p:nvSpPr>
          <p:cNvPr id="3" name="Slide Number Placeholder 2">
            <a:extLst>
              <a:ext uri="{FF2B5EF4-FFF2-40B4-BE49-F238E27FC236}">
                <a16:creationId xmlns:a16="http://schemas.microsoft.com/office/drawing/2014/main" id="{34FFC6C0-5B73-454D-A2CF-5EE6DA9F2C97}"/>
              </a:ext>
            </a:extLst>
          </p:cNvPr>
          <p:cNvSpPr>
            <a:spLocks noGrp="1"/>
          </p:cNvSpPr>
          <p:nvPr>
            <p:ph type="sldNum" sz="quarter" idx="12"/>
          </p:nvPr>
        </p:nvSpPr>
        <p:spPr/>
        <p:txBody>
          <a:bodyPr/>
          <a:lstStyle/>
          <a:p>
            <a:fld id="{270D53C3-D890-4AF1-9878-19640C9CFA2D}" type="slidenum">
              <a:rPr lang="en-US" smtClean="0"/>
              <a:t>37</a:t>
            </a:fld>
            <a:endParaRPr lang="en-US"/>
          </a:p>
        </p:txBody>
      </p:sp>
    </p:spTree>
    <p:custDataLst>
      <p:tags r:id="rId1"/>
    </p:custDataLst>
    <p:extLst>
      <p:ext uri="{BB962C8B-B14F-4D97-AF65-F5344CB8AC3E}">
        <p14:creationId xmlns:p14="http://schemas.microsoft.com/office/powerpoint/2010/main" val="116278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Discretionary Retaking &amp; Mandatory Retaking</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600076" y="2958528"/>
            <a:ext cx="5021791" cy="4131387"/>
          </a:xfrm>
        </p:spPr>
        <p:txBody>
          <a:bodyPr wrap="square" lIns="0" tIns="0" rIns="0" bIns="0" anchor="t">
            <a:spAutoFit/>
          </a:bodyPr>
          <a:lstStyle/>
          <a:p>
            <a:r>
              <a:rPr lang="en-US" sz="2400" dirty="0"/>
              <a:t>Initiated by the SENDING STATE</a:t>
            </a:r>
          </a:p>
          <a:p>
            <a:pPr lvl="1"/>
            <a:r>
              <a:rPr lang="en-US" sz="2000" dirty="0"/>
              <a:t>Typically sentencing officials such as Courts/Parole Boards</a:t>
            </a:r>
          </a:p>
          <a:p>
            <a:r>
              <a:rPr lang="en-US" sz="2400" dirty="0"/>
              <a:t>Requires Sending State Notification via Discretionary Retaking Activity</a:t>
            </a:r>
          </a:p>
          <a:p>
            <a:pPr lvl="1"/>
            <a:r>
              <a:rPr lang="en-US" sz="2000" dirty="0"/>
              <a:t>ONLY retaking via Warrant</a:t>
            </a:r>
          </a:p>
          <a:p>
            <a:pPr lvl="2"/>
            <a:r>
              <a:rPr lang="en-US" sz="1600" dirty="0"/>
              <a:t>Submit within 15 business days of warrant issuance</a:t>
            </a:r>
          </a:p>
          <a:p>
            <a:pPr lvl="1"/>
            <a:r>
              <a:rPr lang="en-US" sz="2000" i="1" dirty="0"/>
              <a:t>Return in lieu of retaking? Request RI’s DO NOT USE Disc Retaking Activity</a:t>
            </a:r>
          </a:p>
          <a:p>
            <a:r>
              <a:rPr lang="en-US" sz="2400" dirty="0"/>
              <a:t>Warrant Entry into ICOTS</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38</a:t>
            </a:fld>
            <a:endParaRPr lang="en-US">
              <a:solidFill>
                <a:schemeClr val="bg1"/>
              </a:solidFill>
            </a:endParaRPr>
          </a:p>
        </p:txBody>
      </p: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60697" y="1760639"/>
            <a:ext cx="4405086" cy="73866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Discretionary </a:t>
            </a:r>
          </a:p>
          <a:p>
            <a:pPr marL="0" indent="0" algn="ctr">
              <a:lnSpc>
                <a:spcPct val="100000"/>
              </a:lnSpc>
              <a:spcBef>
                <a:spcPts val="0"/>
              </a:spcBef>
              <a:buNone/>
            </a:pPr>
            <a:r>
              <a:rPr lang="en-US" sz="2400" dirty="0">
                <a:solidFill>
                  <a:schemeClr val="bg1"/>
                </a:solidFill>
              </a:rPr>
              <a:t>Retaking</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770013"/>
            <a:ext cx="4405086" cy="7930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Mandatory</a:t>
            </a:r>
          </a:p>
          <a:p>
            <a:pPr algn="ctr"/>
            <a:r>
              <a:rPr lang="en-US" sz="2400" dirty="0">
                <a:solidFill>
                  <a:schemeClr val="bg1"/>
                </a:solidFill>
              </a:rPr>
              <a:t>Retaking</a:t>
            </a:r>
          </a:p>
        </p:txBody>
      </p:sp>
      <p:sp>
        <p:nvSpPr>
          <p:cNvPr id="13" name="Content Placeholder 2">
            <a:extLst>
              <a:ext uri="{FF2B5EF4-FFF2-40B4-BE49-F238E27FC236}">
                <a16:creationId xmlns:a16="http://schemas.microsoft.com/office/drawing/2014/main" id="{CCFEB3EB-D02A-4B2A-9829-29CDD5B66A36}"/>
              </a:ext>
            </a:extLst>
          </p:cNvPr>
          <p:cNvSpPr txBox="1">
            <a:spLocks/>
          </p:cNvSpPr>
          <p:nvPr/>
        </p:nvSpPr>
        <p:spPr>
          <a:xfrm>
            <a:off x="6772275" y="2958528"/>
            <a:ext cx="5227320" cy="4390946"/>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Invoked by the RECEIVING STATE for: </a:t>
            </a:r>
          </a:p>
          <a:p>
            <a:pPr lvl="1"/>
            <a:r>
              <a:rPr lang="en-US" sz="2000" dirty="0"/>
              <a:t>Revocable behavior</a:t>
            </a:r>
          </a:p>
          <a:p>
            <a:pPr lvl="1"/>
            <a:r>
              <a:rPr lang="en-US" sz="2000" dirty="0"/>
              <a:t>Commission of new felony/violent crime</a:t>
            </a:r>
          </a:p>
          <a:p>
            <a:pPr lvl="1"/>
            <a:r>
              <a:rPr lang="en-US" sz="2000" dirty="0"/>
              <a:t>Absconder</a:t>
            </a:r>
          </a:p>
          <a:p>
            <a:r>
              <a:rPr lang="en-US" sz="2400" dirty="0"/>
              <a:t>Documentation illustrates all efforts to correct non-compliant behavior has been exhausted and receiving state would revoke supervision</a:t>
            </a:r>
          </a:p>
          <a:p>
            <a:pPr lvl="1"/>
            <a:r>
              <a:rPr lang="en-US" sz="2000" dirty="0"/>
              <a:t>Probable cause (waiver or hearing) may be required unless violation is a new crime conviction</a:t>
            </a:r>
            <a:endParaRPr lang="en-US" sz="1600" dirty="0"/>
          </a:p>
          <a:p>
            <a:pPr lvl="1"/>
            <a:endParaRPr lang="en-US" sz="1600" dirty="0"/>
          </a:p>
          <a:p>
            <a:pPr marL="457200" lvl="1" indent="0">
              <a:buNone/>
            </a:pPr>
            <a:endParaRPr lang="en-US" sz="2400" dirty="0"/>
          </a:p>
        </p:txBody>
      </p:sp>
    </p:spTree>
    <p:custDataLst>
      <p:tags r:id="rId1"/>
    </p:custDataLst>
    <p:extLst>
      <p:ext uri="{BB962C8B-B14F-4D97-AF65-F5344CB8AC3E}">
        <p14:creationId xmlns:p14="http://schemas.microsoft.com/office/powerpoint/2010/main" val="381400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006AC3-7C83-4F66-98B1-8B0A86B3D445}"/>
              </a:ext>
            </a:extLst>
          </p:cNvPr>
          <p:cNvSpPr>
            <a:spLocks noGrp="1"/>
          </p:cNvSpPr>
          <p:nvPr>
            <p:ph type="title"/>
          </p:nvPr>
        </p:nvSpPr>
        <p:spPr/>
        <p:txBody>
          <a:bodyPr>
            <a:normAutofit/>
          </a:bodyPr>
          <a:lstStyle/>
          <a:p>
            <a:r>
              <a:rPr lang="en-US" dirty="0"/>
              <a:t>Behavior Requiring Retaking </a:t>
            </a:r>
            <a:br>
              <a:rPr lang="en-US" dirty="0"/>
            </a:br>
            <a:r>
              <a:rPr lang="en-US" sz="2800" dirty="0"/>
              <a:t>“behavior would rise to level of revocation </a:t>
            </a:r>
            <a:r>
              <a:rPr lang="en-US" sz="2800" u="sng" dirty="0"/>
              <a:t>of supervision</a:t>
            </a:r>
            <a:r>
              <a:rPr lang="en-US" sz="2800" dirty="0"/>
              <a:t> because…” </a:t>
            </a:r>
          </a:p>
        </p:txBody>
      </p:sp>
      <p:sp>
        <p:nvSpPr>
          <p:cNvPr id="5" name="Text Placeholder 4">
            <a:extLst>
              <a:ext uri="{FF2B5EF4-FFF2-40B4-BE49-F238E27FC236}">
                <a16:creationId xmlns:a16="http://schemas.microsoft.com/office/drawing/2014/main" id="{CCF7A47A-D6B7-447F-87BA-C98C2366678F}"/>
              </a:ext>
            </a:extLst>
          </p:cNvPr>
          <p:cNvSpPr>
            <a:spLocks noGrp="1"/>
          </p:cNvSpPr>
          <p:nvPr>
            <p:ph type="body" idx="1"/>
          </p:nvPr>
        </p:nvSpPr>
        <p:spPr/>
        <p:txBody>
          <a:bodyPr/>
          <a:lstStyle/>
          <a:p>
            <a:r>
              <a:rPr lang="en-US" dirty="0"/>
              <a:t>Utilize Violation Report</a:t>
            </a:r>
          </a:p>
        </p:txBody>
      </p:sp>
      <p:graphicFrame>
        <p:nvGraphicFramePr>
          <p:cNvPr id="9" name="Content Placeholder 8">
            <a:extLst>
              <a:ext uri="{FF2B5EF4-FFF2-40B4-BE49-F238E27FC236}">
                <a16:creationId xmlns:a16="http://schemas.microsoft.com/office/drawing/2014/main" id="{241324D3-2918-43E5-8FEA-3399426AD081}"/>
              </a:ext>
            </a:extLst>
          </p:cNvPr>
          <p:cNvGraphicFramePr>
            <a:graphicFrameLocks noGrp="1"/>
          </p:cNvGraphicFramePr>
          <p:nvPr>
            <p:ph sz="half" idx="2"/>
            <p:extLst>
              <p:ext uri="{D42A27DB-BD31-4B8C-83A1-F6EECF244321}">
                <p14:modId xmlns:p14="http://schemas.microsoft.com/office/powerpoint/2010/main" val="2328656474"/>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Placeholder 6">
            <a:extLst>
              <a:ext uri="{FF2B5EF4-FFF2-40B4-BE49-F238E27FC236}">
                <a16:creationId xmlns:a16="http://schemas.microsoft.com/office/drawing/2014/main" id="{6D4CA7B7-BB85-48A4-923A-67381B424254}"/>
              </a:ext>
            </a:extLst>
          </p:cNvPr>
          <p:cNvSpPr>
            <a:spLocks noGrp="1"/>
          </p:cNvSpPr>
          <p:nvPr>
            <p:ph type="body" sz="quarter" idx="3"/>
          </p:nvPr>
        </p:nvSpPr>
        <p:spPr/>
        <p:txBody>
          <a:bodyPr/>
          <a:lstStyle/>
          <a:p>
            <a:r>
              <a:rPr lang="en-US" dirty="0"/>
              <a:t>Utilize Progress Report</a:t>
            </a:r>
          </a:p>
        </p:txBody>
      </p:sp>
      <p:graphicFrame>
        <p:nvGraphicFramePr>
          <p:cNvPr id="10" name="Content Placeholder 8">
            <a:extLst>
              <a:ext uri="{FF2B5EF4-FFF2-40B4-BE49-F238E27FC236}">
                <a16:creationId xmlns:a16="http://schemas.microsoft.com/office/drawing/2014/main" id="{73EF3EE2-2968-4CCF-9DAB-B0C00E6485D0}"/>
              </a:ext>
            </a:extLst>
          </p:cNvPr>
          <p:cNvGraphicFramePr>
            <a:graphicFrameLocks/>
          </p:cNvGraphicFramePr>
          <p:nvPr>
            <p:extLst>
              <p:ext uri="{D42A27DB-BD31-4B8C-83A1-F6EECF244321}">
                <p14:modId xmlns:p14="http://schemas.microsoft.com/office/powerpoint/2010/main" val="877583956"/>
              </p:ext>
            </p:extLst>
          </p:nvPr>
        </p:nvGraphicFramePr>
        <p:xfrm>
          <a:off x="6172200" y="2505075"/>
          <a:ext cx="5157787" cy="36845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a:extLst>
              <a:ext uri="{FF2B5EF4-FFF2-40B4-BE49-F238E27FC236}">
                <a16:creationId xmlns:a16="http://schemas.microsoft.com/office/drawing/2014/main" id="{AB8DE1DE-BC4B-4D48-B08E-79618019384D}"/>
              </a:ext>
            </a:extLst>
          </p:cNvPr>
          <p:cNvSpPr>
            <a:spLocks noGrp="1"/>
          </p:cNvSpPr>
          <p:nvPr>
            <p:ph type="sldNum" sz="quarter" idx="12"/>
          </p:nvPr>
        </p:nvSpPr>
        <p:spPr/>
        <p:txBody>
          <a:bodyPr/>
          <a:lstStyle/>
          <a:p>
            <a:fld id="{270D53C3-D890-4AF1-9878-19640C9CFA2D}" type="slidenum">
              <a:rPr lang="en-US" smtClean="0"/>
              <a:t>39</a:t>
            </a:fld>
            <a:endParaRPr lang="en-US"/>
          </a:p>
        </p:txBody>
      </p:sp>
    </p:spTree>
    <p:custDataLst>
      <p:tags r:id="rId1"/>
    </p:custDataLst>
    <p:extLst>
      <p:ext uri="{BB962C8B-B14F-4D97-AF65-F5344CB8AC3E}">
        <p14:creationId xmlns:p14="http://schemas.microsoft.com/office/powerpoint/2010/main" val="63303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347011" y="7"/>
            <a:ext cx="6844989"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40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645632" y="6457950"/>
            <a:ext cx="55684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45632" y="400049"/>
            <a:ext cx="6181071" cy="4082455"/>
            <a:chOff x="5795333" y="1088241"/>
            <a:chExt cx="5794937" cy="3679805"/>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795333" y="1088241"/>
              <a:ext cx="5794937" cy="1204005"/>
              <a:chOff x="5795333" y="827546"/>
              <a:chExt cx="5794937" cy="1204005"/>
            </a:xfrm>
          </p:grpSpPr>
          <p:sp>
            <p:nvSpPr>
              <p:cNvPr id="20" name="Rectangle 19">
                <a:extLst>
                  <a:ext uri="{FF2B5EF4-FFF2-40B4-BE49-F238E27FC236}">
                    <a16:creationId xmlns:a16="http://schemas.microsoft.com/office/drawing/2014/main" id="{1CF289BA-4F2A-4AEB-A175-1F0661BC0534}"/>
                  </a:ext>
                </a:extLst>
              </p:cNvPr>
              <p:cNvSpPr/>
              <p:nvPr/>
            </p:nvSpPr>
            <p:spPr>
              <a:xfrm>
                <a:off x="5795333" y="827546"/>
                <a:ext cx="469615" cy="8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2800" b="1" dirty="0">
                  <a:solidFill>
                    <a:srgbClr val="102747"/>
                  </a:solidFill>
                  <a:latin typeface="+mj-lt"/>
                  <a:ea typeface="+mj-ea"/>
                  <a:cs typeface="+mj-cs"/>
                </a:endParaRP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00167" y="921868"/>
                <a:ext cx="5190103" cy="110968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Court/Parole Board in your jurisdiction revokes SUPERVISION for similar behavior</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1800" i="1" dirty="0">
                    <a:solidFill>
                      <a:schemeClr val="bg1"/>
                    </a:solidFill>
                  </a:rPr>
                  <a:t>Extending/modifying supervision term is NOT revocation</a:t>
                </a:r>
              </a:p>
              <a:p>
                <a:pPr marL="0" indent="0">
                  <a:lnSpc>
                    <a:spcPct val="100000"/>
                  </a:lnSpc>
                  <a:spcBef>
                    <a:spcPts val="0"/>
                  </a:spcBef>
                  <a:spcAft>
                    <a:spcPts val="600"/>
                  </a:spcAft>
                  <a:buNone/>
                </a:pPr>
                <a:endParaRPr lang="en-US" sz="1400" dirty="0">
                  <a:solidFill>
                    <a:schemeClr val="bg1"/>
                  </a:solidFill>
                </a:endParaRP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795333" y="2555557"/>
              <a:ext cx="5708775" cy="2115520"/>
              <a:chOff x="5795333" y="2540781"/>
              <a:chExt cx="5708775" cy="2115520"/>
            </a:xfrm>
          </p:grpSpPr>
          <p:sp>
            <p:nvSpPr>
              <p:cNvPr id="21" name="Rectangle 20">
                <a:extLst>
                  <a:ext uri="{FF2B5EF4-FFF2-40B4-BE49-F238E27FC236}">
                    <a16:creationId xmlns:a16="http://schemas.microsoft.com/office/drawing/2014/main" id="{7C38E3CA-3F5B-4EC2-B3FB-24CEEEFBB2F0}"/>
                  </a:ext>
                </a:extLst>
              </p:cNvPr>
              <p:cNvSpPr/>
              <p:nvPr/>
            </p:nvSpPr>
            <p:spPr>
              <a:xfrm>
                <a:off x="5795333" y="2540781"/>
                <a:ext cx="469615" cy="862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18301" y="3990491"/>
                <a:ext cx="5085807" cy="6658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Revocation of SUPERVISION would be likely for instate similar offender</a:t>
                </a:r>
                <a:endParaRPr lang="en-US" sz="2000" dirty="0">
                  <a:solidFill>
                    <a:schemeClr val="bg1"/>
                  </a:solidFill>
                  <a:cs typeface="Calibri" panose="020F0502020204030204" pitchFamily="34" charset="0"/>
                </a:endParaRPr>
              </a:p>
            </p:txBody>
          </p:sp>
        </p:gr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4552602"/>
              <a:ext cx="4958366" cy="21544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1400" dirty="0">
                <a:solidFill>
                  <a:schemeClr val="bg1"/>
                </a:solidFill>
              </a:endParaRPr>
            </a:p>
          </p:txBody>
        </p:sp>
      </p:grpSp>
      <p:grpSp>
        <p:nvGrpSpPr>
          <p:cNvPr id="17" name="Group 16">
            <a:extLst>
              <a:ext uri="{FF2B5EF4-FFF2-40B4-BE49-F238E27FC236}">
                <a16:creationId xmlns:a16="http://schemas.microsoft.com/office/drawing/2014/main" id="{64803620-4FCD-4AC4-8A10-1E5854D0E1F8}"/>
              </a:ext>
            </a:extLst>
          </p:cNvPr>
          <p:cNvGrpSpPr/>
          <p:nvPr/>
        </p:nvGrpSpPr>
        <p:grpSpPr>
          <a:xfrm>
            <a:off x="1061161" y="1797836"/>
            <a:ext cx="2684668" cy="2684668"/>
            <a:chOff x="2310426" y="499959"/>
            <a:chExt cx="2684668" cy="2684668"/>
          </a:xfrm>
        </p:grpSpPr>
        <p:sp>
          <p:nvSpPr>
            <p:cNvPr id="18" name="Oval 17">
              <a:extLst>
                <a:ext uri="{FF2B5EF4-FFF2-40B4-BE49-F238E27FC236}">
                  <a16:creationId xmlns:a16="http://schemas.microsoft.com/office/drawing/2014/main" id="{E8E4F2AB-E27F-4DFE-BCC0-6C7A4FF21A6D}"/>
                </a:ext>
              </a:extLst>
            </p:cNvPr>
            <p:cNvSpPr/>
            <p:nvPr/>
          </p:nvSpPr>
          <p:spPr>
            <a:xfrm>
              <a:off x="2310426" y="499959"/>
              <a:ext cx="2684668" cy="2684668"/>
            </a:xfrm>
            <a:prstGeom prst="ellipse">
              <a:avLst/>
            </a:prstGeom>
            <a:solidFill>
              <a:srgbClr val="C00000"/>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D893863B-3E35-44BC-A90C-0A136F7744D8}"/>
                </a:ext>
              </a:extLst>
            </p:cNvPr>
            <p:cNvSpPr txBox="1"/>
            <p:nvPr/>
          </p:nvSpPr>
          <p:spPr>
            <a:xfrm>
              <a:off x="2703587" y="893120"/>
              <a:ext cx="1898346" cy="1898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RETAKING</a:t>
              </a:r>
            </a:p>
            <a:p>
              <a:pPr marL="0" lvl="0" indent="0" algn="ctr" defTabSz="1200150">
                <a:lnSpc>
                  <a:spcPct val="90000"/>
                </a:lnSpc>
                <a:spcBef>
                  <a:spcPct val="0"/>
                </a:spcBef>
                <a:spcAft>
                  <a:spcPct val="35000"/>
                </a:spcAft>
                <a:buNone/>
              </a:pPr>
              <a:r>
                <a:rPr lang="en-US" sz="2700" kern="1200" dirty="0"/>
                <a:t>Unsuccessful Supervision </a:t>
              </a:r>
              <a:r>
                <a:rPr lang="en-US" sz="2700" u="sng" kern="1200" dirty="0"/>
                <a:t>Documented</a:t>
              </a:r>
            </a:p>
          </p:txBody>
        </p:sp>
      </p:grpSp>
      <p:sp>
        <p:nvSpPr>
          <p:cNvPr id="27" name="Rectangle 26">
            <a:extLst>
              <a:ext uri="{FF2B5EF4-FFF2-40B4-BE49-F238E27FC236}">
                <a16:creationId xmlns:a16="http://schemas.microsoft.com/office/drawing/2014/main" id="{3EC9C359-07B9-4E64-A4F1-33928C928CEA}"/>
              </a:ext>
            </a:extLst>
          </p:cNvPr>
          <p:cNvSpPr/>
          <p:nvPr/>
        </p:nvSpPr>
        <p:spPr>
          <a:xfrm>
            <a:off x="5653612" y="3580347"/>
            <a:ext cx="500907" cy="95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29" name="Content Placeholder 2">
            <a:extLst>
              <a:ext uri="{FF2B5EF4-FFF2-40B4-BE49-F238E27FC236}">
                <a16:creationId xmlns:a16="http://schemas.microsoft.com/office/drawing/2014/main" id="{D21976BA-AD15-4624-B449-ECA58A63378C}"/>
              </a:ext>
            </a:extLst>
          </p:cNvPr>
          <p:cNvSpPr txBox="1">
            <a:spLocks/>
          </p:cNvSpPr>
          <p:nvPr/>
        </p:nvSpPr>
        <p:spPr>
          <a:xfrm>
            <a:off x="6310111" y="2122400"/>
            <a:ext cx="5424689" cy="73866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Exhausted options to address non-compliant behavior </a:t>
            </a:r>
            <a:endParaRPr lang="en-US" sz="2000" dirty="0">
              <a:solidFill>
                <a:schemeClr val="bg1"/>
              </a:solidFill>
              <a:cs typeface="Calibri" panose="020F0502020204030204" pitchFamily="34" charset="0"/>
            </a:endParaRPr>
          </a:p>
        </p:txBody>
      </p:sp>
      <p:sp>
        <p:nvSpPr>
          <p:cNvPr id="30" name="Rectangle 29">
            <a:extLst>
              <a:ext uri="{FF2B5EF4-FFF2-40B4-BE49-F238E27FC236}">
                <a16:creationId xmlns:a16="http://schemas.microsoft.com/office/drawing/2014/main" id="{D8D5B312-D421-4349-BD3C-E95AB712262D}"/>
              </a:ext>
            </a:extLst>
          </p:cNvPr>
          <p:cNvSpPr/>
          <p:nvPr/>
        </p:nvSpPr>
        <p:spPr>
          <a:xfrm>
            <a:off x="5677318" y="5021869"/>
            <a:ext cx="500907" cy="95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en-US" sz="2800" b="1" dirty="0">
              <a:solidFill>
                <a:srgbClr val="102747"/>
              </a:solidFill>
              <a:latin typeface="+mj-lt"/>
              <a:ea typeface="+mj-ea"/>
              <a:cs typeface="+mj-cs"/>
            </a:endParaRPr>
          </a:p>
        </p:txBody>
      </p:sp>
      <p:sp>
        <p:nvSpPr>
          <p:cNvPr id="31" name="Content Placeholder 2">
            <a:extLst>
              <a:ext uri="{FF2B5EF4-FFF2-40B4-BE49-F238E27FC236}">
                <a16:creationId xmlns:a16="http://schemas.microsoft.com/office/drawing/2014/main" id="{850B4999-4E0A-4967-B13D-3C517F7DACA1}"/>
              </a:ext>
            </a:extLst>
          </p:cNvPr>
          <p:cNvSpPr txBox="1">
            <a:spLocks/>
          </p:cNvSpPr>
          <p:nvPr/>
        </p:nvSpPr>
        <p:spPr>
          <a:xfrm>
            <a:off x="6310111" y="5089730"/>
            <a:ext cx="5424689" cy="73866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Revocation is NOT simply reporting a condition violation to the court.</a:t>
            </a:r>
          </a:p>
        </p:txBody>
      </p:sp>
      <p:sp>
        <p:nvSpPr>
          <p:cNvPr id="32" name="TextBox 31">
            <a:extLst>
              <a:ext uri="{FF2B5EF4-FFF2-40B4-BE49-F238E27FC236}">
                <a16:creationId xmlns:a16="http://schemas.microsoft.com/office/drawing/2014/main" id="{E0BCC75A-B2AF-457B-85D9-DB5309A6B15B}"/>
              </a:ext>
            </a:extLst>
          </p:cNvPr>
          <p:cNvSpPr txBox="1"/>
          <p:nvPr/>
        </p:nvSpPr>
        <p:spPr>
          <a:xfrm>
            <a:off x="190367" y="5475762"/>
            <a:ext cx="4874239" cy="646331"/>
          </a:xfrm>
          <a:prstGeom prst="rect">
            <a:avLst/>
          </a:prstGeom>
          <a:noFill/>
        </p:spPr>
        <p:txBody>
          <a:bodyPr wrap="square">
            <a:spAutoFit/>
          </a:bodyPr>
          <a:lstStyle/>
          <a:p>
            <a:pPr algn="l"/>
            <a:r>
              <a:rPr lang="en-US" b="1" dirty="0"/>
              <a:t>Revocation:  </a:t>
            </a:r>
            <a:r>
              <a:rPr lang="en-US" dirty="0"/>
              <a:t>Sentencing authority </a:t>
            </a:r>
            <a:r>
              <a:rPr lang="en-US" u="sng" dirty="0"/>
              <a:t>terminates supervised release</a:t>
            </a:r>
            <a:r>
              <a:rPr lang="en-US" dirty="0"/>
              <a:t> and incarcerates the offender</a:t>
            </a:r>
            <a:endParaRPr lang="en-US" b="1" dirty="0"/>
          </a:p>
        </p:txBody>
      </p:sp>
      <p:pic>
        <p:nvPicPr>
          <p:cNvPr id="5" name="Graphic 4" descr="Lightbulb with solid fill">
            <a:extLst>
              <a:ext uri="{FF2B5EF4-FFF2-40B4-BE49-F238E27FC236}">
                <a16:creationId xmlns:a16="http://schemas.microsoft.com/office/drawing/2014/main" id="{A3D5D6AA-9FFB-43D9-98C0-A0272BA735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1743" y="514377"/>
            <a:ext cx="728683" cy="728683"/>
          </a:xfrm>
          <a:prstGeom prst="rect">
            <a:avLst/>
          </a:prstGeom>
        </p:spPr>
      </p:pic>
      <p:pic>
        <p:nvPicPr>
          <p:cNvPr id="33" name="Graphic 32" descr="Lightbulb with solid fill">
            <a:extLst>
              <a:ext uri="{FF2B5EF4-FFF2-40B4-BE49-F238E27FC236}">
                <a16:creationId xmlns:a16="http://schemas.microsoft.com/office/drawing/2014/main" id="{8E814EB0-FCE9-4F1F-B89F-5A791A7FFA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1427" y="5144911"/>
            <a:ext cx="728683" cy="728683"/>
          </a:xfrm>
          <a:prstGeom prst="rect">
            <a:avLst/>
          </a:prstGeom>
        </p:spPr>
      </p:pic>
      <p:pic>
        <p:nvPicPr>
          <p:cNvPr id="34" name="Graphic 33" descr="Lightbulb with solid fill">
            <a:extLst>
              <a:ext uri="{FF2B5EF4-FFF2-40B4-BE49-F238E27FC236}">
                <a16:creationId xmlns:a16="http://schemas.microsoft.com/office/drawing/2014/main" id="{CE4694DC-9913-44EB-886B-85FCE4F65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9723" y="3737221"/>
            <a:ext cx="728683" cy="728683"/>
          </a:xfrm>
          <a:prstGeom prst="rect">
            <a:avLst/>
          </a:prstGeom>
        </p:spPr>
      </p:pic>
      <p:pic>
        <p:nvPicPr>
          <p:cNvPr id="35" name="Graphic 34" descr="Lightbulb with solid fill">
            <a:extLst>
              <a:ext uri="{FF2B5EF4-FFF2-40B4-BE49-F238E27FC236}">
                <a16:creationId xmlns:a16="http://schemas.microsoft.com/office/drawing/2014/main" id="{44681D3F-B1F7-49BD-8AC5-D8A439461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6486" y="2142949"/>
            <a:ext cx="728683" cy="728683"/>
          </a:xfrm>
          <a:prstGeom prst="rect">
            <a:avLst/>
          </a:prstGeom>
        </p:spPr>
      </p:pic>
    </p:spTree>
    <p:custDataLst>
      <p:tags r:id="rId1"/>
    </p:custDataLst>
    <p:extLst>
      <p:ext uri="{BB962C8B-B14F-4D97-AF65-F5344CB8AC3E}">
        <p14:creationId xmlns:p14="http://schemas.microsoft.com/office/powerpoint/2010/main" val="2000434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46A577-793D-4DD6-8ED5-D6E1944BBD31}"/>
              </a:ext>
            </a:extLst>
          </p:cNvPr>
          <p:cNvSpPr txBox="1">
            <a:spLocks/>
          </p:cNvSpPr>
          <p:nvPr/>
        </p:nvSpPr>
        <p:spPr>
          <a:xfrm>
            <a:off x="484214" y="255639"/>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kern="1200">
                <a:solidFill>
                  <a:schemeClr val="tx1"/>
                </a:solidFill>
                <a:latin typeface="+mj-lt"/>
                <a:ea typeface="+mj-ea"/>
                <a:cs typeface="+mj-cs"/>
              </a:rPr>
              <a:t>Use of Violation Report Requires Retaking</a:t>
            </a:r>
          </a:p>
        </p:txBody>
      </p:sp>
      <p:sp>
        <p:nvSpPr>
          <p:cNvPr id="13" name="TextBox 12">
            <a:extLst>
              <a:ext uri="{FF2B5EF4-FFF2-40B4-BE49-F238E27FC236}">
                <a16:creationId xmlns:a16="http://schemas.microsoft.com/office/drawing/2014/main" id="{6D0617A8-7159-4DCE-ACE4-76C62E63EEA3}"/>
              </a:ext>
            </a:extLst>
          </p:cNvPr>
          <p:cNvSpPr txBox="1"/>
          <p:nvPr/>
        </p:nvSpPr>
        <p:spPr>
          <a:xfrm>
            <a:off x="123825" y="2438400"/>
            <a:ext cx="4381500" cy="3785419"/>
          </a:xfrm>
          <a:prstGeom prst="rect">
            <a:avLst/>
          </a:prstGeom>
        </p:spPr>
        <p:txBody>
          <a:bodyPr vert="horz" lIns="91440" tIns="45720" rIns="91440" bIns="45720" rtlCol="0">
            <a:normAutofit fontScale="92500"/>
          </a:bodyPr>
          <a:lstStyle/>
          <a:p>
            <a:pPr marL="571500" indent="-228600">
              <a:lnSpc>
                <a:spcPct val="90000"/>
              </a:lnSpc>
              <a:spcAft>
                <a:spcPts val="600"/>
              </a:spcAft>
              <a:buFont typeface="Arial" panose="020B0604020202020204" pitchFamily="34" charset="0"/>
              <a:buChar char="•"/>
            </a:pPr>
            <a:r>
              <a:rPr lang="en-US" sz="2000" dirty="0"/>
              <a:t>Reports “behavior requiring retaking”</a:t>
            </a:r>
          </a:p>
          <a:p>
            <a:pPr marL="571500" indent="-228600">
              <a:lnSpc>
                <a:spcPct val="90000"/>
              </a:lnSpc>
              <a:spcAft>
                <a:spcPts val="600"/>
              </a:spcAft>
              <a:buFont typeface="Arial" panose="020B0604020202020204" pitchFamily="34" charset="0"/>
              <a:buChar char="•"/>
            </a:pPr>
            <a:endParaRPr lang="en-US" sz="2000" dirty="0"/>
          </a:p>
          <a:p>
            <a:pPr marL="571500" indent="-228600">
              <a:lnSpc>
                <a:spcPct val="90000"/>
              </a:lnSpc>
              <a:spcAft>
                <a:spcPts val="600"/>
              </a:spcAft>
              <a:buFont typeface="Arial" panose="020B0604020202020204" pitchFamily="34" charset="0"/>
              <a:buChar char="•"/>
            </a:pPr>
            <a:r>
              <a:rPr lang="en-US" sz="2000" dirty="0"/>
              <a:t>Recommends revocation of supervision </a:t>
            </a:r>
          </a:p>
          <a:p>
            <a:pPr marL="571500" indent="-228600">
              <a:lnSpc>
                <a:spcPct val="90000"/>
              </a:lnSpc>
              <a:spcAft>
                <a:spcPts val="600"/>
              </a:spcAft>
              <a:buFont typeface="Arial" panose="020B0604020202020204" pitchFamily="34" charset="0"/>
              <a:buChar char="•"/>
            </a:pPr>
            <a:endParaRPr lang="en-US" sz="2000" dirty="0"/>
          </a:p>
          <a:p>
            <a:pPr marL="571500" indent="-228600">
              <a:lnSpc>
                <a:spcPct val="90000"/>
              </a:lnSpc>
              <a:spcAft>
                <a:spcPts val="600"/>
              </a:spcAft>
              <a:buFont typeface="Arial" panose="020B0604020202020204" pitchFamily="34" charset="0"/>
              <a:buChar char="•"/>
            </a:pPr>
            <a:r>
              <a:rPr lang="en-US" sz="2000" dirty="0"/>
              <a:t>Enforces retaking rules</a:t>
            </a:r>
          </a:p>
          <a:p>
            <a:pPr marL="571500" indent="-228600">
              <a:lnSpc>
                <a:spcPct val="90000"/>
              </a:lnSpc>
              <a:spcAft>
                <a:spcPts val="600"/>
              </a:spcAft>
              <a:buFont typeface="Arial" panose="020B0604020202020204" pitchFamily="34" charset="0"/>
              <a:buChar char="•"/>
            </a:pPr>
            <a:endParaRPr lang="en-US" sz="2000" dirty="0"/>
          </a:p>
          <a:p>
            <a:pPr marL="571500" indent="-228600">
              <a:lnSpc>
                <a:spcPct val="90000"/>
              </a:lnSpc>
              <a:spcAft>
                <a:spcPts val="600"/>
              </a:spcAft>
              <a:buFont typeface="Arial" panose="020B0604020202020204" pitchFamily="34" charset="0"/>
              <a:buChar char="•"/>
            </a:pPr>
            <a:r>
              <a:rPr lang="en-US" sz="2000" dirty="0"/>
              <a:t>Manages retaking</a:t>
            </a:r>
          </a:p>
          <a:p>
            <a:pPr marL="1028700" lvl="1" indent="-228600">
              <a:lnSpc>
                <a:spcPct val="90000"/>
              </a:lnSpc>
              <a:spcAft>
                <a:spcPts val="600"/>
              </a:spcAft>
              <a:buFont typeface="Arial" panose="020B0604020202020204" pitchFamily="34" charset="0"/>
              <a:buChar char="•"/>
            </a:pPr>
            <a:r>
              <a:rPr lang="en-US" sz="2000" i="1" dirty="0"/>
              <a:t>All communication regarding violations via Violation Reports &amp; Violation Addendums</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 application, email&#10;&#10;Description automatically generated">
            <a:extLst>
              <a:ext uri="{FF2B5EF4-FFF2-40B4-BE49-F238E27FC236}">
                <a16:creationId xmlns:a16="http://schemas.microsoft.com/office/drawing/2014/main" id="{02A7243A-D11A-4A9C-AF55-D32704D36D74}"/>
              </a:ext>
            </a:extLst>
          </p:cNvPr>
          <p:cNvPicPr>
            <a:picLocks noChangeAspect="1"/>
          </p:cNvPicPr>
          <p:nvPr/>
        </p:nvPicPr>
        <p:blipFill rotWithShape="1">
          <a:blip r:embed="rId4"/>
          <a:srcRect r="46116" b="56151"/>
          <a:stretch/>
        </p:blipFill>
        <p:spPr>
          <a:xfrm>
            <a:off x="5405862" y="2025230"/>
            <a:ext cx="6019331" cy="2804293"/>
          </a:xfrm>
          <a:prstGeom prst="rect">
            <a:avLst/>
          </a:prstGeom>
          <a:effectLst/>
        </p:spPr>
      </p:pic>
      <p:sp>
        <p:nvSpPr>
          <p:cNvPr id="9" name="Rectangle 8">
            <a:extLst>
              <a:ext uri="{FF2B5EF4-FFF2-40B4-BE49-F238E27FC236}">
                <a16:creationId xmlns:a16="http://schemas.microsoft.com/office/drawing/2014/main" id="{2A5BD8CE-0386-4BA1-A612-8F0A7312845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a:extLst>
              <a:ext uri="{FF2B5EF4-FFF2-40B4-BE49-F238E27FC236}">
                <a16:creationId xmlns:a16="http://schemas.microsoft.com/office/drawing/2014/main" id="{288E1E24-F2EF-46D7-A306-243DA264A234}"/>
              </a:ext>
            </a:extLst>
          </p:cNvPr>
          <p:cNvSpPr>
            <a:spLocks noGrp="1"/>
          </p:cNvSpPr>
          <p:nvPr>
            <p:ph type="sldNum" sz="quarter" idx="12"/>
          </p:nvPr>
        </p:nvSpPr>
        <p:spPr/>
        <p:txBody>
          <a:bodyPr/>
          <a:lstStyle/>
          <a:p>
            <a:fld id="{270D53C3-D890-4AF1-9878-19640C9CFA2D}" type="slidenum">
              <a:rPr lang="en-US" smtClean="0"/>
              <a:t>41</a:t>
            </a:fld>
            <a:endParaRPr lang="en-US"/>
          </a:p>
        </p:txBody>
      </p:sp>
    </p:spTree>
    <p:custDataLst>
      <p:tags r:id="rId1"/>
    </p:custDataLst>
    <p:extLst>
      <p:ext uri="{BB962C8B-B14F-4D97-AF65-F5344CB8AC3E}">
        <p14:creationId xmlns:p14="http://schemas.microsoft.com/office/powerpoint/2010/main" val="222779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6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Violation Reports Requiring Retaking</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600076" y="2888342"/>
            <a:ext cx="4665707" cy="4233467"/>
          </a:xfrm>
        </p:spPr>
        <p:txBody>
          <a:bodyPr wrap="square" lIns="0" tIns="0" rIns="0" bIns="0" anchor="t">
            <a:spAutoFit/>
          </a:bodyPr>
          <a:lstStyle/>
          <a:p>
            <a:pPr marL="0" indent="0">
              <a:buNone/>
            </a:pPr>
            <a:r>
              <a:rPr lang="en-US" sz="2400" dirty="0"/>
              <a:t>Submit Violation Report within 30 calendar days of </a:t>
            </a:r>
            <a:r>
              <a:rPr lang="en-US" sz="2400" u="sng" dirty="0"/>
              <a:t>discovery or determination</a:t>
            </a:r>
            <a:r>
              <a:rPr lang="en-US" sz="2400" dirty="0"/>
              <a:t> supervision is no longer a viable option</a:t>
            </a:r>
          </a:p>
          <a:p>
            <a:pPr lvl="1"/>
            <a:r>
              <a:rPr lang="en-US" sz="2000" dirty="0"/>
              <a:t>Include Supporting Documentation</a:t>
            </a:r>
          </a:p>
          <a:p>
            <a:pPr lvl="2"/>
            <a:r>
              <a:rPr lang="en-US" sz="1600" dirty="0"/>
              <a:t>Police reports</a:t>
            </a:r>
          </a:p>
          <a:p>
            <a:pPr lvl="2"/>
            <a:r>
              <a:rPr lang="en-US" sz="1600" dirty="0"/>
              <a:t>Toxicology reports</a:t>
            </a:r>
          </a:p>
          <a:p>
            <a:pPr lvl="2"/>
            <a:r>
              <a:rPr lang="en-US" sz="1600" dirty="0"/>
              <a:t>Preliminary findings</a:t>
            </a:r>
          </a:p>
          <a:p>
            <a:pPr lvl="2"/>
            <a:r>
              <a:rPr lang="en-US" sz="1600" dirty="0"/>
              <a:t>Details/Status of infraction</a:t>
            </a:r>
          </a:p>
          <a:p>
            <a:pPr lvl="1"/>
            <a:r>
              <a:rPr lang="en-US" sz="2000" dirty="0"/>
              <a:t>Incentives/Sanctions applied and responses</a:t>
            </a:r>
          </a:p>
          <a:p>
            <a:pPr lvl="1"/>
            <a:r>
              <a:rPr lang="en-US" sz="2000" dirty="0"/>
              <a:t>Ensure ‘Availability’ Status is correct</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42</a:t>
            </a:fld>
            <a:endParaRPr lang="en-US">
              <a:solidFill>
                <a:schemeClr val="bg1"/>
              </a:solidFill>
            </a:endParaRPr>
          </a:p>
        </p:txBody>
      </p:sp>
      <p:sp>
        <p:nvSpPr>
          <p:cNvPr id="5" name="Rectangle 4">
            <a:extLst>
              <a:ext uri="{FF2B5EF4-FFF2-40B4-BE49-F238E27FC236}">
                <a16:creationId xmlns:a16="http://schemas.microsoft.com/office/drawing/2014/main" id="{3CAE1D0D-AE59-415C-952C-F2E00CF5190B}"/>
              </a:ext>
            </a:extLst>
          </p:cNvPr>
          <p:cNvSpPr/>
          <p:nvPr/>
        </p:nvSpPr>
        <p:spPr>
          <a:xfrm>
            <a:off x="0" y="1466427"/>
            <a:ext cx="12192000" cy="95165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60697" y="1760639"/>
            <a:ext cx="4405086"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Receiving State</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770013"/>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Sending State</a:t>
            </a:r>
          </a:p>
        </p:txBody>
      </p:sp>
      <p:sp>
        <p:nvSpPr>
          <p:cNvPr id="13" name="Content Placeholder 2">
            <a:extLst>
              <a:ext uri="{FF2B5EF4-FFF2-40B4-BE49-F238E27FC236}">
                <a16:creationId xmlns:a16="http://schemas.microsoft.com/office/drawing/2014/main" id="{CCFEB3EB-D02A-4B2A-9829-29CDD5B66A36}"/>
              </a:ext>
            </a:extLst>
          </p:cNvPr>
          <p:cNvSpPr txBox="1">
            <a:spLocks/>
          </p:cNvSpPr>
          <p:nvPr/>
        </p:nvSpPr>
        <p:spPr>
          <a:xfrm>
            <a:off x="6772275" y="3078991"/>
            <a:ext cx="4819649" cy="369126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Respond within 10 business days</a:t>
            </a:r>
          </a:p>
          <a:p>
            <a:pPr marL="0" indent="0" algn="just">
              <a:buNone/>
            </a:pPr>
            <a:r>
              <a:rPr lang="en-US" sz="2400" b="1" dirty="0"/>
              <a:t>(If a violation report is received by the Florida Compact Office it will be emailed to the Misdemeanor County Office with instructions on what actions are required by the Compact.)</a:t>
            </a:r>
          </a:p>
          <a:p>
            <a:pPr lvl="1"/>
            <a:endParaRPr lang="en-US" sz="1600" dirty="0"/>
          </a:p>
          <a:p>
            <a:pPr marL="457200" lvl="1" indent="0">
              <a:buNone/>
            </a:pPr>
            <a:endParaRPr lang="en-US" sz="2400" dirty="0"/>
          </a:p>
        </p:txBody>
      </p:sp>
      <p:cxnSp>
        <p:nvCxnSpPr>
          <p:cNvPr id="9" name="Straight Arrow Connector 8">
            <a:extLst>
              <a:ext uri="{FF2B5EF4-FFF2-40B4-BE49-F238E27FC236}">
                <a16:creationId xmlns:a16="http://schemas.microsoft.com/office/drawing/2014/main" id="{2ECA7B04-5D1C-4CFE-8990-3D8BD483160F}"/>
              </a:ext>
            </a:extLst>
          </p:cNvPr>
          <p:cNvCxnSpPr>
            <a:cxnSpLocks/>
          </p:cNvCxnSpPr>
          <p:nvPr/>
        </p:nvCxnSpPr>
        <p:spPr>
          <a:xfrm>
            <a:off x="5212653" y="4611335"/>
            <a:ext cx="1378857" cy="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02574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6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Absconder Violation Reports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600076" y="2888342"/>
            <a:ext cx="4665707" cy="4349909"/>
          </a:xfrm>
        </p:spPr>
        <p:txBody>
          <a:bodyPr wrap="square" lIns="0" tIns="0" rIns="0" bIns="0" anchor="t">
            <a:spAutoFit/>
          </a:bodyPr>
          <a:lstStyle/>
          <a:p>
            <a:pPr marL="0" indent="0">
              <a:buNone/>
            </a:pPr>
            <a:r>
              <a:rPr lang="en-US" sz="2000" dirty="0"/>
              <a:t>Offender not located after completing the following activities: </a:t>
            </a:r>
          </a:p>
          <a:p>
            <a:r>
              <a:rPr lang="en-US" sz="1600" dirty="0"/>
              <a:t>Document ALL communication attempts </a:t>
            </a:r>
          </a:p>
          <a:p>
            <a:r>
              <a:rPr lang="en-US" sz="1600" dirty="0"/>
              <a:t>Conduct a field contact at last known place of residence;</a:t>
            </a:r>
          </a:p>
          <a:p>
            <a:r>
              <a:rPr lang="en-US" sz="1600" dirty="0"/>
              <a:t>Contact last known place of employment; if applicable;</a:t>
            </a:r>
          </a:p>
          <a:p>
            <a:r>
              <a:rPr lang="en-US" sz="1600" dirty="0"/>
              <a:t>Contact known family members and collateral contacts (must include those identified in original transfer request.)</a:t>
            </a:r>
          </a:p>
          <a:p>
            <a:pPr>
              <a:buFont typeface="Wingdings" panose="05000000000000000000" pitchFamily="2" charset="2"/>
              <a:buChar char="Ø"/>
            </a:pPr>
            <a:r>
              <a:rPr lang="en-US" sz="1600" dirty="0"/>
              <a:t>Submit Violation Report (DETAIL Activities     )</a:t>
            </a:r>
          </a:p>
          <a:p>
            <a:pPr>
              <a:buFont typeface="Wingdings" panose="05000000000000000000" pitchFamily="2" charset="2"/>
              <a:buChar char="Ø"/>
            </a:pPr>
            <a:r>
              <a:rPr lang="en-US" sz="1600" dirty="0"/>
              <a:t>Submit Case Closure</a:t>
            </a:r>
          </a:p>
          <a:p>
            <a:pPr marL="0" indent="0">
              <a:buNone/>
            </a:pPr>
            <a:endParaRPr lang="en-US" sz="1600" dirty="0"/>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43</a:t>
            </a:fld>
            <a:endParaRPr lang="en-US">
              <a:solidFill>
                <a:schemeClr val="bg1"/>
              </a:solidFill>
            </a:endParaRPr>
          </a:p>
        </p:txBody>
      </p:sp>
      <p:sp>
        <p:nvSpPr>
          <p:cNvPr id="5" name="Rectangle 4">
            <a:extLst>
              <a:ext uri="{FF2B5EF4-FFF2-40B4-BE49-F238E27FC236}">
                <a16:creationId xmlns:a16="http://schemas.microsoft.com/office/drawing/2014/main" id="{3CAE1D0D-AE59-415C-952C-F2E00CF5190B}"/>
              </a:ext>
            </a:extLst>
          </p:cNvPr>
          <p:cNvSpPr/>
          <p:nvPr/>
        </p:nvSpPr>
        <p:spPr>
          <a:xfrm>
            <a:off x="0" y="1466427"/>
            <a:ext cx="12192000" cy="95165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60697" y="1760639"/>
            <a:ext cx="4405086"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Receiving State</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770013"/>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Sending State</a:t>
            </a:r>
          </a:p>
        </p:txBody>
      </p:sp>
      <p:sp>
        <p:nvSpPr>
          <p:cNvPr id="13" name="Content Placeholder 2">
            <a:extLst>
              <a:ext uri="{FF2B5EF4-FFF2-40B4-BE49-F238E27FC236}">
                <a16:creationId xmlns:a16="http://schemas.microsoft.com/office/drawing/2014/main" id="{CCFEB3EB-D02A-4B2A-9829-29CDD5B66A36}"/>
              </a:ext>
            </a:extLst>
          </p:cNvPr>
          <p:cNvSpPr txBox="1">
            <a:spLocks/>
          </p:cNvSpPr>
          <p:nvPr/>
        </p:nvSpPr>
        <p:spPr>
          <a:xfrm>
            <a:off x="6772275" y="3429000"/>
            <a:ext cx="4819649" cy="1982594"/>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Issue Warrant within 15 business days</a:t>
            </a:r>
          </a:p>
          <a:p>
            <a:pPr marL="0" indent="0">
              <a:buNone/>
            </a:pPr>
            <a:r>
              <a:rPr lang="en-US" sz="2400" dirty="0"/>
              <a:t>Enter Warrant Details on Offender Profile</a:t>
            </a:r>
          </a:p>
          <a:p>
            <a:pPr marL="0" indent="0">
              <a:buNone/>
            </a:pPr>
            <a:endParaRPr lang="en-US" sz="2400" dirty="0"/>
          </a:p>
          <a:p>
            <a:pPr marL="457200" lvl="1" indent="0">
              <a:buNone/>
            </a:pPr>
            <a:endParaRPr lang="en-US" sz="2400" dirty="0"/>
          </a:p>
        </p:txBody>
      </p:sp>
      <p:cxnSp>
        <p:nvCxnSpPr>
          <p:cNvPr id="9" name="Straight Arrow Connector 8">
            <a:extLst>
              <a:ext uri="{FF2B5EF4-FFF2-40B4-BE49-F238E27FC236}">
                <a16:creationId xmlns:a16="http://schemas.microsoft.com/office/drawing/2014/main" id="{2ECA7B04-5D1C-4CFE-8990-3D8BD483160F}"/>
              </a:ext>
            </a:extLst>
          </p:cNvPr>
          <p:cNvCxnSpPr>
            <a:cxnSpLocks/>
          </p:cNvCxnSpPr>
          <p:nvPr/>
        </p:nvCxnSpPr>
        <p:spPr>
          <a:xfrm>
            <a:off x="5212653" y="4611335"/>
            <a:ext cx="1378857" cy="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Arrow Up with solid fill">
            <a:extLst>
              <a:ext uri="{FF2B5EF4-FFF2-40B4-BE49-F238E27FC236}">
                <a16:creationId xmlns:a16="http://schemas.microsoft.com/office/drawing/2014/main" id="{1EB4797A-E1A9-44DB-99EA-3A06469D06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2693" y="5701453"/>
            <a:ext cx="331894" cy="331894"/>
          </a:xfrm>
          <a:prstGeom prst="rect">
            <a:avLst/>
          </a:prstGeom>
        </p:spPr>
      </p:pic>
      <p:sp>
        <p:nvSpPr>
          <p:cNvPr id="15" name="TextBox 1">
            <a:extLst>
              <a:ext uri="{FF2B5EF4-FFF2-40B4-BE49-F238E27FC236}">
                <a16:creationId xmlns:a16="http://schemas.microsoft.com/office/drawing/2014/main" id="{484E32F1-1547-4443-AD8A-CD99868BA126}"/>
              </a:ext>
            </a:extLst>
          </p:cNvPr>
          <p:cNvSpPr txBox="1">
            <a:spLocks noChangeArrowheads="1"/>
          </p:cNvSpPr>
          <p:nvPr/>
        </p:nvSpPr>
        <p:spPr bwMode="auto">
          <a:xfrm>
            <a:off x="6772275" y="319762"/>
            <a:ext cx="5022646" cy="954107"/>
          </a:xfrm>
          <a:prstGeom prst="rect">
            <a:avLst/>
          </a:prstGeom>
          <a:solidFill>
            <a:srgbClr val="102747"/>
          </a:solidFill>
          <a:ln>
            <a:noFill/>
          </a:ln>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1400" b="1" i="1" dirty="0">
                <a:solidFill>
                  <a:schemeClr val="bg1"/>
                </a:solidFill>
              </a:rPr>
              <a:t>Abscond</a:t>
            </a:r>
            <a:r>
              <a:rPr lang="en-US" altLang="en-US" sz="1400" i="1" dirty="0">
                <a:solidFill>
                  <a:schemeClr val="bg1"/>
                </a:solidFill>
              </a:rPr>
              <a:t> means to be absent from the offender’s approved place of residence and employment; and failing to comply with reporting requirements.  </a:t>
            </a:r>
          </a:p>
          <a:p>
            <a:pPr eaLnBrk="1" hangingPunct="1"/>
            <a:r>
              <a:rPr lang="en-US" altLang="en-US" sz="1400" i="1" dirty="0">
                <a:solidFill>
                  <a:schemeClr val="bg1"/>
                </a:solidFill>
              </a:rPr>
              <a:t>Rule 1.101 Definitions</a:t>
            </a:r>
          </a:p>
        </p:txBody>
      </p:sp>
      <p:pic>
        <p:nvPicPr>
          <p:cNvPr id="16" name="Picture 15">
            <a:extLst>
              <a:ext uri="{FF2B5EF4-FFF2-40B4-BE49-F238E27FC236}">
                <a16:creationId xmlns:a16="http://schemas.microsoft.com/office/drawing/2014/main" id="{F380EAB1-04E0-1E7B-1554-3E36A90F9DD9}"/>
              </a:ext>
            </a:extLst>
          </p:cNvPr>
          <p:cNvPicPr>
            <a:picLocks noChangeAspect="1"/>
          </p:cNvPicPr>
          <p:nvPr/>
        </p:nvPicPr>
        <p:blipFill rotWithShape="1">
          <a:blip r:embed="rId6"/>
          <a:srcRect b="8036"/>
          <a:stretch/>
        </p:blipFill>
        <p:spPr>
          <a:xfrm>
            <a:off x="7653657" y="4624815"/>
            <a:ext cx="2971901" cy="2015698"/>
          </a:xfrm>
          <a:prstGeom prst="rect">
            <a:avLst/>
          </a:prstGeom>
        </p:spPr>
      </p:pic>
    </p:spTree>
    <p:custDataLst>
      <p:tags r:id="rId1"/>
    </p:custDataLst>
    <p:extLst>
      <p:ext uri="{BB962C8B-B14F-4D97-AF65-F5344CB8AC3E}">
        <p14:creationId xmlns:p14="http://schemas.microsoft.com/office/powerpoint/2010/main" val="3368991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6" y="-3811"/>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44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645632" y="6457950"/>
            <a:ext cx="55684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45632" y="545289"/>
            <a:ext cx="6181071" cy="5456430"/>
            <a:chOff x="5795333" y="1088241"/>
            <a:chExt cx="5794937" cy="3679805"/>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795333" y="1088241"/>
              <a:ext cx="5794937" cy="1339705"/>
              <a:chOff x="5795333" y="827546"/>
              <a:chExt cx="5794937" cy="1339705"/>
            </a:xfrm>
          </p:grpSpPr>
          <p:sp>
            <p:nvSpPr>
              <p:cNvPr id="20" name="Rectangle 19">
                <a:extLst>
                  <a:ext uri="{FF2B5EF4-FFF2-40B4-BE49-F238E27FC236}">
                    <a16:creationId xmlns:a16="http://schemas.microsoft.com/office/drawing/2014/main" id="{1CF289BA-4F2A-4AEB-A175-1F0661BC0534}"/>
                  </a:ext>
                </a:extLst>
              </p:cNvPr>
              <p:cNvSpPr/>
              <p:nvPr/>
            </p:nvSpPr>
            <p:spPr>
              <a:xfrm>
                <a:off x="5795333" y="827546"/>
                <a:ext cx="469615" cy="8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800" b="1" dirty="0">
                    <a:solidFill>
                      <a:srgbClr val="102747"/>
                    </a:solidFill>
                    <a:latin typeface="+mj-lt"/>
                    <a:ea typeface="+mj-ea"/>
                    <a:cs typeface="+mj-cs"/>
                  </a:rPr>
                  <a:t>1</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00167" y="921868"/>
                <a:ext cx="5190103" cy="124538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cs typeface="Calibri" panose="020F0502020204030204" pitchFamily="34" charset="0"/>
                  </a:rPr>
                  <a:t>Violation Report Requiring Retaking </a:t>
                </a:r>
              </a:p>
              <a:p>
                <a:pPr marL="0" indent="0" algn="ctr">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cs typeface="Calibri" panose="020F0502020204030204" pitchFamily="34" charset="0"/>
                  </a:rPr>
                  <a:t>= </a:t>
                </a:r>
              </a:p>
              <a:p>
                <a:pPr marL="0" indent="0" algn="ctr">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cs typeface="Calibri" panose="020F0502020204030204" pitchFamily="34" charset="0"/>
                  </a:rPr>
                  <a:t>WARRANT  </a:t>
                </a:r>
              </a:p>
              <a:p>
                <a:pPr marL="0" indent="0" algn="ctr">
                  <a:lnSpc>
                    <a:spcPct val="100000"/>
                  </a:lnSpc>
                  <a:spcBef>
                    <a:spcPts val="0"/>
                  </a:spcBef>
                  <a:buClrTx/>
                  <a:buNone/>
                  <a:defRPr sz="2000" b="0" i="0" u="none" strike="noStrike" kern="1200" spc="0" baseline="0">
                    <a:solidFill>
                      <a:srgbClr val="102747"/>
                    </a:solidFill>
                    <a:latin typeface="+mn-lt"/>
                    <a:ea typeface="+mn-ea"/>
                    <a:cs typeface="+mn-cs"/>
                  </a:defRPr>
                </a:pPr>
                <a:r>
                  <a:rPr lang="en-US" sz="1600" i="1" dirty="0">
                    <a:solidFill>
                      <a:schemeClr val="bg1"/>
                    </a:solidFill>
                    <a:cs typeface="Calibri" panose="020F0502020204030204" pitchFamily="34" charset="0"/>
                  </a:rPr>
                  <a:t>ONLY Exception: after report of ‘Behavior Requiring Retaking,’ Sending state can order the return of the offender (via reporting instructions) in lieu of retaking</a:t>
                </a:r>
                <a:endParaRPr lang="en-US" sz="1600" i="1" dirty="0">
                  <a:solidFill>
                    <a:schemeClr val="bg1"/>
                  </a:solidFill>
                </a:endParaRP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795333" y="2636313"/>
              <a:ext cx="5690641" cy="1452947"/>
              <a:chOff x="5795333" y="2621537"/>
              <a:chExt cx="5690641" cy="1452947"/>
            </a:xfrm>
          </p:grpSpPr>
          <p:sp>
            <p:nvSpPr>
              <p:cNvPr id="21" name="Rectangle 20">
                <a:extLst>
                  <a:ext uri="{FF2B5EF4-FFF2-40B4-BE49-F238E27FC236}">
                    <a16:creationId xmlns:a16="http://schemas.microsoft.com/office/drawing/2014/main" id="{7C38E3CA-3F5B-4EC2-B3FB-24CEEEFBB2F0}"/>
                  </a:ext>
                </a:extLst>
              </p:cNvPr>
              <p:cNvSpPr/>
              <p:nvPr/>
            </p:nvSpPr>
            <p:spPr>
              <a:xfrm>
                <a:off x="5795333" y="2682122"/>
                <a:ext cx="469615" cy="862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2800" b="1" dirty="0">
                    <a:solidFill>
                      <a:srgbClr val="102747"/>
                    </a:solidFill>
                    <a:latin typeface="+mj-lt"/>
                    <a:ea typeface="+mj-ea"/>
                    <a:cs typeface="+mj-cs"/>
                  </a:rPr>
                  <a:t>2</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00167" y="2621537"/>
                <a:ext cx="5085807" cy="14529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b="1" dirty="0">
                    <a:solidFill>
                      <a:schemeClr val="bg1"/>
                    </a:solidFill>
                  </a:rPr>
                  <a:t>Warrant must be Compact Compliant </a:t>
                </a:r>
                <a:r>
                  <a:rPr lang="en-US" sz="2400" i="1" dirty="0">
                    <a:solidFill>
                      <a:schemeClr val="bg1"/>
                    </a:solidFill>
                  </a:rPr>
                  <a:t>(within 15 business days of OVR receipt)</a:t>
                </a:r>
                <a:endParaRPr lang="en-US" sz="2400" dirty="0">
                  <a:solidFill>
                    <a:schemeClr val="bg1"/>
                  </a:solidFill>
                </a:endParaRPr>
              </a:p>
              <a:p>
                <a:pPr>
                  <a:lnSpc>
                    <a:spcPct val="100000"/>
                  </a:lnSpc>
                  <a:spcBef>
                    <a:spcPts val="0"/>
                  </a:spcBef>
                  <a:buClrTx/>
                  <a:defRPr sz="2000" b="0" i="0" u="none" strike="noStrike" kern="1200" spc="0" baseline="0">
                    <a:solidFill>
                      <a:srgbClr val="102747"/>
                    </a:solidFill>
                    <a:latin typeface="+mn-lt"/>
                    <a:ea typeface="+mn-ea"/>
                    <a:cs typeface="+mn-cs"/>
                  </a:defRPr>
                </a:pPr>
                <a:r>
                  <a:rPr lang="en-US" altLang="en-US" sz="2400" b="1" dirty="0">
                    <a:solidFill>
                      <a:schemeClr val="bg1"/>
                    </a:solidFill>
                    <a:cs typeface="Calibri" panose="020F0502020204030204" pitchFamily="34" charset="0"/>
                  </a:rPr>
                  <a:t>No Bond</a:t>
                </a:r>
              </a:p>
              <a:p>
                <a:pPr>
                  <a:lnSpc>
                    <a:spcPct val="100000"/>
                  </a:lnSpc>
                  <a:spcBef>
                    <a:spcPts val="0"/>
                  </a:spcBef>
                  <a:buClrTx/>
                  <a:defRPr sz="2000" b="0" i="0" u="none" strike="noStrike" kern="1200" spc="0" baseline="0">
                    <a:solidFill>
                      <a:srgbClr val="102747"/>
                    </a:solidFill>
                    <a:latin typeface="+mn-lt"/>
                    <a:ea typeface="+mn-ea"/>
                    <a:cs typeface="+mn-cs"/>
                  </a:defRPr>
                </a:pPr>
                <a:r>
                  <a:rPr lang="en-US" altLang="en-US" sz="2400" b="1" dirty="0">
                    <a:solidFill>
                      <a:schemeClr val="bg1"/>
                    </a:solidFill>
                    <a:cs typeface="Calibri" panose="020F0502020204030204" pitchFamily="34" charset="0"/>
                  </a:rPr>
                  <a:t>Nationwide</a:t>
                </a:r>
              </a:p>
              <a:p>
                <a:pPr>
                  <a:lnSpc>
                    <a:spcPct val="100000"/>
                  </a:lnSpc>
                  <a:spcBef>
                    <a:spcPts val="0"/>
                  </a:spcBef>
                  <a:buClrTx/>
                  <a:defRPr sz="2000" b="0" i="0" u="none" strike="noStrike" kern="1200" spc="0" baseline="0">
                    <a:solidFill>
                      <a:srgbClr val="102747"/>
                    </a:solidFill>
                    <a:latin typeface="+mn-lt"/>
                    <a:ea typeface="+mn-ea"/>
                    <a:cs typeface="+mn-cs"/>
                  </a:defRPr>
                </a:pPr>
                <a:r>
                  <a:rPr lang="en-US" altLang="en-US" sz="2400" b="1" dirty="0">
                    <a:solidFill>
                      <a:schemeClr val="bg1"/>
                    </a:solidFill>
                    <a:cs typeface="Calibri" panose="020F0502020204030204" pitchFamily="34" charset="0"/>
                  </a:rPr>
                  <a:t>Entered into NCIC</a:t>
                </a:r>
                <a:endParaRPr lang="en-US" altLang="en-US" sz="2000" b="1" dirty="0">
                  <a:solidFill>
                    <a:schemeClr val="bg1"/>
                  </a:solidFill>
                  <a:cs typeface="Calibri" panose="020F0502020204030204" pitchFamily="34" charset="0"/>
                </a:endParaRPr>
              </a:p>
              <a:p>
                <a:pPr>
                  <a:lnSpc>
                    <a:spcPct val="100000"/>
                  </a:lnSpc>
                  <a:spcBef>
                    <a:spcPts val="0"/>
                  </a:spcBef>
                  <a:spcAft>
                    <a:spcPts val="600"/>
                  </a:spcAft>
                  <a:buClr>
                    <a:schemeClr val="bg1"/>
                  </a:buClr>
                  <a:buFont typeface="Wingdings" panose="05000000000000000000" pitchFamily="2" charset="2"/>
                  <a:buChar char="Ø"/>
                </a:pPr>
                <a:endParaRPr lang="en-US" sz="2000" dirty="0">
                  <a:solidFill>
                    <a:schemeClr val="bg1"/>
                  </a:solidFill>
                  <a:cs typeface="Calibri" panose="020F0502020204030204" pitchFamily="34" charset="0"/>
                </a:endParaRPr>
              </a:p>
            </p:txBody>
          </p:sp>
        </p:gr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4552602"/>
              <a:ext cx="4958366" cy="21544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1400" dirty="0">
                <a:solidFill>
                  <a:schemeClr val="bg1"/>
                </a:solidFill>
              </a:endParaRPr>
            </a:p>
          </p:txBody>
        </p:sp>
      </p:grpSp>
      <p:sp>
        <p:nvSpPr>
          <p:cNvPr id="23" name="Rectangle 22">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Warrant Requirement</a:t>
            </a:r>
          </a:p>
        </p:txBody>
      </p:sp>
      <p:sp>
        <p:nvSpPr>
          <p:cNvPr id="22" name="Content Placeholder 2">
            <a:extLst>
              <a:ext uri="{FF2B5EF4-FFF2-40B4-BE49-F238E27FC236}">
                <a16:creationId xmlns:a16="http://schemas.microsoft.com/office/drawing/2014/main" id="{73E57B4C-23C6-4123-9208-DAF02E4E0592}"/>
              </a:ext>
            </a:extLst>
          </p:cNvPr>
          <p:cNvSpPr txBox="1">
            <a:spLocks/>
          </p:cNvSpPr>
          <p:nvPr/>
        </p:nvSpPr>
        <p:spPr>
          <a:xfrm>
            <a:off x="6290767" y="5183395"/>
            <a:ext cx="5424689"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altLang="en-US" sz="2000" dirty="0">
              <a:solidFill>
                <a:schemeClr val="bg1"/>
              </a:solidFill>
              <a:cs typeface="Calibri" panose="020F0502020204030204" pitchFamily="34" charset="0"/>
            </a:endParaRPr>
          </a:p>
          <a:p>
            <a:pPr>
              <a:lnSpc>
                <a:spcPct val="100000"/>
              </a:lnSpc>
              <a:spcBef>
                <a:spcPts val="0"/>
              </a:spcBef>
              <a:spcAft>
                <a:spcPts val="600"/>
              </a:spcAft>
              <a:buClr>
                <a:schemeClr val="bg1"/>
              </a:buClr>
              <a:buFont typeface="Wingdings" panose="05000000000000000000" pitchFamily="2" charset="2"/>
              <a:buChar char="Ø"/>
            </a:pPr>
            <a:endParaRPr lang="en-US" sz="2000" dirty="0">
              <a:solidFill>
                <a:schemeClr val="bg1"/>
              </a:solidFill>
              <a:cs typeface="Calibri" panose="020F0502020204030204" pitchFamily="34" charset="0"/>
            </a:endParaRPr>
          </a:p>
        </p:txBody>
      </p:sp>
      <p:sp>
        <p:nvSpPr>
          <p:cNvPr id="3" name="TextBox 2">
            <a:extLst>
              <a:ext uri="{FF2B5EF4-FFF2-40B4-BE49-F238E27FC236}">
                <a16:creationId xmlns:a16="http://schemas.microsoft.com/office/drawing/2014/main" id="{94B4FB80-36AD-4AAA-419E-3B3248D86B9A}"/>
              </a:ext>
            </a:extLst>
          </p:cNvPr>
          <p:cNvSpPr txBox="1"/>
          <p:nvPr/>
        </p:nvSpPr>
        <p:spPr>
          <a:xfrm>
            <a:off x="365297" y="1446722"/>
            <a:ext cx="4528022" cy="4801314"/>
          </a:xfrm>
          <a:prstGeom prst="rect">
            <a:avLst/>
          </a:prstGeom>
          <a:noFill/>
        </p:spPr>
        <p:txBody>
          <a:bodyPr wrap="square">
            <a:spAutoFit/>
          </a:bodyPr>
          <a:lstStyle/>
          <a:p>
            <a:pPr algn="just"/>
            <a:r>
              <a:rPr lang="en-US" b="1" i="0" dirty="0">
                <a:solidFill>
                  <a:srgbClr val="000000"/>
                </a:solidFill>
                <a:effectLst/>
                <a:latin typeface="Source Serif Pro" panose="02040603050405020204" pitchFamily="18" charset="0"/>
              </a:rPr>
              <a:t>Warrant </a:t>
            </a:r>
            <a:r>
              <a:rPr lang="en-US" b="0" i="0" dirty="0">
                <a:solidFill>
                  <a:srgbClr val="000000"/>
                </a:solidFill>
                <a:effectLst/>
                <a:latin typeface="Source Serif Pro" panose="02040603050405020204" pitchFamily="18" charset="0"/>
              </a:rPr>
              <a:t>– means a written order of the court or authorities of a sending or receiving state or other body of competent jurisdiction which is made on behalf of the state, or United States, issued pursuant to statute and/or rule and which commands law enforcement to arrest an offender. The warrant shall be entered in the National Crime Information Center (NCIC) Wanted Person File with a nationwide pick-up radius with no bond amount set.</a:t>
            </a:r>
          </a:p>
          <a:p>
            <a:pPr algn="just"/>
            <a:endParaRPr lang="en-US" dirty="0">
              <a:solidFill>
                <a:srgbClr val="000000"/>
              </a:solidFill>
              <a:latin typeface="Source Serif Pro" panose="02040603050405020204" pitchFamily="18" charset="0"/>
            </a:endParaRPr>
          </a:p>
          <a:p>
            <a:pPr algn="just"/>
            <a:endParaRPr lang="en-US" dirty="0">
              <a:solidFill>
                <a:srgbClr val="000000"/>
              </a:solidFill>
              <a:latin typeface="Source Serif Pro" panose="02040603050405020204" pitchFamily="18" charset="0"/>
            </a:endParaRPr>
          </a:p>
          <a:p>
            <a:pPr algn="just"/>
            <a:endParaRPr lang="en-US" dirty="0">
              <a:solidFill>
                <a:srgbClr val="000000"/>
              </a:solidFill>
              <a:latin typeface="Source Serif Pro" panose="02040603050405020204" pitchFamily="18" charset="0"/>
            </a:endParaRPr>
          </a:p>
          <a:p>
            <a:pPr algn="ctr"/>
            <a:r>
              <a:rPr lang="en-US" b="1" dirty="0">
                <a:solidFill>
                  <a:srgbClr val="000000"/>
                </a:solidFill>
                <a:latin typeface="Source Serif Pro" panose="02040603050405020204" pitchFamily="18" charset="0"/>
              </a:rPr>
              <a:t>All warrants issued by any Florida Court must meet the Compact requirements.</a:t>
            </a:r>
            <a:endParaRPr lang="en-US" b="1" dirty="0"/>
          </a:p>
        </p:txBody>
      </p:sp>
    </p:spTree>
    <p:custDataLst>
      <p:tags r:id="rId1"/>
    </p:custDataLst>
    <p:extLst>
      <p:ext uri="{BB962C8B-B14F-4D97-AF65-F5344CB8AC3E}">
        <p14:creationId xmlns:p14="http://schemas.microsoft.com/office/powerpoint/2010/main" val="477549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28198" y="0"/>
            <a:ext cx="5445014"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EEAF8F-1E2D-4FE7-8318-15A4E85566C0}"/>
              </a:ext>
            </a:extLst>
          </p:cNvPr>
          <p:cNvSpPr txBox="1"/>
          <p:nvPr/>
        </p:nvSpPr>
        <p:spPr>
          <a:xfrm>
            <a:off x="5813569" y="345313"/>
            <a:ext cx="4711969" cy="418769"/>
          </a:xfrm>
          <a:prstGeom prst="rect">
            <a:avLst/>
          </a:prstGeom>
          <a:noFill/>
        </p:spPr>
        <p:txBody>
          <a:bodyPr wrap="square" lIns="0" tIns="0" rIns="0" bIns="0" rtlCol="0" anchor="ctr">
            <a:spAutoFit/>
          </a:bodyPr>
          <a:lstStyle/>
          <a:p>
            <a:pPr>
              <a:lnSpc>
                <a:spcPct val="120000"/>
              </a:lnSpc>
            </a:pPr>
            <a:r>
              <a:rPr lang="en-US" sz="2400" dirty="0"/>
              <a:t>Contact the Florida Compact Office</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7046149" y="1129893"/>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912348" y="1124522"/>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912348" y="2410543"/>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209800" y="3987004"/>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144927" y="1265133"/>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fl.compact@fdc.myflorida.com</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144928" y="2551152"/>
            <a:ext cx="2650300" cy="934705"/>
            <a:chOff x="6284976" y="1299467"/>
            <a:chExt cx="5449824" cy="1241929"/>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89"/>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850-717-3487 </a:t>
              </a:r>
            </a:p>
            <a:p>
              <a:pPr marL="0" indent="0">
                <a:lnSpc>
                  <a:spcPct val="100000"/>
                </a:lnSpc>
                <a:spcBef>
                  <a:spcPts val="0"/>
                </a:spcBef>
                <a:buNone/>
              </a:pPr>
              <a:endParaRPr lang="en-US" sz="1800" dirty="0"/>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144928" y="3837174"/>
            <a:ext cx="2650300" cy="657705"/>
            <a:chOff x="6284976" y="1299467"/>
            <a:chExt cx="5449824" cy="873882"/>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5" name="Content Placeholder 2">
            <a:extLst>
              <a:ext uri="{FF2B5EF4-FFF2-40B4-BE49-F238E27FC236}">
                <a16:creationId xmlns:a16="http://schemas.microsoft.com/office/drawing/2014/main" id="{5F968D20-8032-4F44-BC28-8CC5319A8754}"/>
              </a:ext>
            </a:extLst>
          </p:cNvPr>
          <p:cNvSpPr txBox="1">
            <a:spLocks/>
          </p:cNvSpPr>
          <p:nvPr/>
        </p:nvSpPr>
        <p:spPr>
          <a:xfrm>
            <a:off x="311390" y="4852647"/>
            <a:ext cx="4836382" cy="190821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endParaRPr lang="en-US" sz="2000" dirty="0">
              <a:solidFill>
                <a:schemeClr val="bg1"/>
              </a:solidFill>
            </a:endParaRPr>
          </a:p>
          <a:p>
            <a:pPr marL="0" indent="0">
              <a:lnSpc>
                <a:spcPct val="100000"/>
              </a:lnSpc>
              <a:spcBef>
                <a:spcPts val="0"/>
              </a:spcBef>
              <a:spcAft>
                <a:spcPts val="1200"/>
              </a:spcAft>
              <a:buNone/>
            </a:pPr>
            <a:r>
              <a:rPr lang="en-US" sz="1600" dirty="0">
                <a:solidFill>
                  <a:schemeClr val="bg1"/>
                </a:solidFill>
              </a:rPr>
              <a:t>https://www.interstatecompact.org/core-search</a:t>
            </a:r>
          </a:p>
          <a:p>
            <a:pPr marL="0" indent="0">
              <a:lnSpc>
                <a:spcPct val="100000"/>
              </a:lnSpc>
              <a:spcBef>
                <a:spcPts val="0"/>
              </a:spcBef>
              <a:spcAft>
                <a:spcPts val="1200"/>
              </a:spcAft>
              <a:buNone/>
            </a:pPr>
            <a:r>
              <a:rPr lang="en-US" sz="1600" dirty="0">
                <a:solidFill>
                  <a:schemeClr val="bg1"/>
                </a:solidFill>
              </a:rPr>
              <a:t>https://www.interstatecompact.org/bench-book</a:t>
            </a:r>
          </a:p>
          <a:p>
            <a:pPr marL="0" indent="0">
              <a:lnSpc>
                <a:spcPct val="100000"/>
              </a:lnSpc>
              <a:spcBef>
                <a:spcPts val="0"/>
              </a:spcBef>
              <a:spcAft>
                <a:spcPts val="1200"/>
              </a:spcAft>
              <a:buNone/>
            </a:pPr>
            <a:endParaRPr lang="en-US" sz="1600" dirty="0">
              <a:solidFill>
                <a:schemeClr val="bg1"/>
              </a:solidFill>
            </a:endParaRPr>
          </a:p>
          <a:p>
            <a:pPr marL="0" indent="0">
              <a:lnSpc>
                <a:spcPct val="100000"/>
              </a:lnSpc>
              <a:spcBef>
                <a:spcPts val="0"/>
              </a:spcBef>
              <a:spcAft>
                <a:spcPts val="1200"/>
              </a:spcAft>
              <a:buNone/>
            </a:pPr>
            <a:endParaRPr lang="en-US" sz="1600" dirty="0"/>
          </a:p>
        </p:txBody>
      </p:sp>
      <p:pic>
        <p:nvPicPr>
          <p:cNvPr id="76" name="Picture 75">
            <a:extLst>
              <a:ext uri="{FF2B5EF4-FFF2-40B4-BE49-F238E27FC236}">
                <a16:creationId xmlns:a16="http://schemas.microsoft.com/office/drawing/2014/main" id="{A87311A4-B73F-4180-A5CC-7AAC8043484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8360" y="1547806"/>
            <a:ext cx="2019088" cy="8637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8" name="Picture 77">
            <a:extLst>
              <a:ext uri="{FF2B5EF4-FFF2-40B4-BE49-F238E27FC236}">
                <a16:creationId xmlns:a16="http://schemas.microsoft.com/office/drawing/2014/main" id="{EE06F07A-D4DD-44F4-96FA-C24510357F7D}"/>
              </a:ext>
            </a:extLst>
          </p:cNvPr>
          <p:cNvPicPr>
            <a:picLocks noChangeAspect="1"/>
          </p:cNvPicPr>
          <p:nvPr/>
        </p:nvPicPr>
        <p:blipFill>
          <a:blip r:embed="rId5"/>
          <a:stretch>
            <a:fillRect/>
          </a:stretch>
        </p:blipFill>
        <p:spPr>
          <a:xfrm>
            <a:off x="2752928" y="668680"/>
            <a:ext cx="2614153" cy="336498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303374" y="3034660"/>
            <a:ext cx="2320054" cy="2000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4DC3026-3A47-FC26-1042-0DC0A909913A}"/>
              </a:ext>
            </a:extLst>
          </p:cNvPr>
          <p:cNvSpPr txBox="1"/>
          <p:nvPr/>
        </p:nvSpPr>
        <p:spPr>
          <a:xfrm>
            <a:off x="325743" y="621393"/>
            <a:ext cx="2297685" cy="646331"/>
          </a:xfrm>
          <a:prstGeom prst="rect">
            <a:avLst/>
          </a:prstGeom>
          <a:noFill/>
        </p:spPr>
        <p:txBody>
          <a:bodyPr wrap="square" rtlCol="0">
            <a:spAutoFit/>
          </a:bodyPr>
          <a:lstStyle/>
          <a:p>
            <a:r>
              <a:rPr lang="en-US" sz="3600" b="1" dirty="0">
                <a:solidFill>
                  <a:schemeClr val="bg1"/>
                </a:solidFill>
              </a:rPr>
              <a:t>Resources</a:t>
            </a:r>
          </a:p>
        </p:txBody>
      </p:sp>
    </p:spTree>
    <p:custDataLst>
      <p:tags r:id="rId1"/>
    </p:custDataLst>
    <p:extLst>
      <p:ext uri="{BB962C8B-B14F-4D97-AF65-F5344CB8AC3E}">
        <p14:creationId xmlns:p14="http://schemas.microsoft.com/office/powerpoint/2010/main" val="398789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179648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Authority of an Interstate Compact</a:t>
            </a:r>
          </a:p>
          <a:p>
            <a:endParaRPr lang="en-US" sz="1800" dirty="0"/>
          </a:p>
          <a:p>
            <a:r>
              <a:rPr lang="en-US" sz="1800" b="1" i="1" dirty="0"/>
              <a:t>Florida entered the Compact with the passage of Florida Statute 949.07.</a:t>
            </a:r>
          </a:p>
        </p:txBody>
      </p:sp>
      <p:pic>
        <p:nvPicPr>
          <p:cNvPr id="23" name="Picture 22" descr="Destroying this Republic and the &lt;strong&gt;US Constitution&lt;/strong&gt; ⋆ The Old ..."/>
          <p:cNvPicPr>
            <a:picLocks noChangeAspect="1"/>
          </p:cNvPicPr>
          <p:nvPr/>
        </p:nvPicPr>
        <p:blipFill rotWithShape="1">
          <a:blip r:embed="rId3">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7</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577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9398C-4229-4B9C-B60D-4C3FC015BD8E}"/>
              </a:ext>
            </a:extLst>
          </p:cNvPr>
          <p:cNvSpPr>
            <a:spLocks noGrp="1"/>
          </p:cNvSpPr>
          <p:nvPr>
            <p:ph type="title"/>
          </p:nvPr>
        </p:nvSpPr>
        <p:spPr/>
        <p:txBody>
          <a:bodyPr/>
          <a:lstStyle/>
          <a:p>
            <a:r>
              <a:rPr lang="en-US" dirty="0"/>
              <a:t>Eligibility for Transfer</a:t>
            </a:r>
          </a:p>
        </p:txBody>
      </p:sp>
      <p:sp>
        <p:nvSpPr>
          <p:cNvPr id="5" name="Text Placeholder 4">
            <a:extLst>
              <a:ext uri="{FF2B5EF4-FFF2-40B4-BE49-F238E27FC236}">
                <a16:creationId xmlns:a16="http://schemas.microsoft.com/office/drawing/2014/main" id="{82145224-001D-4449-8ACF-FB2023D0CD9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7346A01-CE0D-4AFD-930C-66066A003C2E}"/>
              </a:ext>
            </a:extLst>
          </p:cNvPr>
          <p:cNvSpPr>
            <a:spLocks noGrp="1"/>
          </p:cNvSpPr>
          <p:nvPr>
            <p:ph type="sldNum" sz="quarter" idx="12"/>
          </p:nvPr>
        </p:nvSpPr>
        <p:spPr/>
        <p:txBody>
          <a:bodyPr/>
          <a:lstStyle/>
          <a:p>
            <a:fld id="{270D53C3-D890-4AF1-9878-19640C9CFA2D}" type="slidenum">
              <a:rPr lang="en-US" smtClean="0"/>
              <a:t>8</a:t>
            </a:fld>
            <a:endParaRPr lang="en-US"/>
          </a:p>
        </p:txBody>
      </p:sp>
    </p:spTree>
    <p:custDataLst>
      <p:tags r:id="rId1"/>
    </p:custDataLst>
    <p:extLst>
      <p:ext uri="{BB962C8B-B14F-4D97-AF65-F5344CB8AC3E}">
        <p14:creationId xmlns:p14="http://schemas.microsoft.com/office/powerpoint/2010/main" val="424475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32F13-72BC-4751-BDD9-E26F098B1DB6}"/>
              </a:ext>
            </a:extLst>
          </p:cNvPr>
          <p:cNvSpPr>
            <a:spLocks noGrp="1"/>
          </p:cNvSpPr>
          <p:nvPr>
            <p:ph idx="1"/>
          </p:nvPr>
        </p:nvSpPr>
        <p:spPr>
          <a:xfrm>
            <a:off x="838200" y="1825625"/>
            <a:ext cx="5995737" cy="4351338"/>
          </a:xfrm>
        </p:spPr>
        <p:txBody>
          <a:bodyPr/>
          <a:lstStyle/>
          <a:p>
            <a:r>
              <a:rPr lang="en-US" dirty="0"/>
              <a:t>ALL Transfers Require:</a:t>
            </a:r>
          </a:p>
          <a:p>
            <a:pPr lvl="1"/>
            <a:r>
              <a:rPr lang="en-US" dirty="0"/>
              <a:t>Valid plan of supervision;</a:t>
            </a:r>
          </a:p>
          <a:p>
            <a:pPr lvl="1"/>
            <a:r>
              <a:rPr lang="en-US" dirty="0"/>
              <a:t>Justification; and </a:t>
            </a:r>
          </a:p>
          <a:p>
            <a:pPr lvl="1"/>
            <a:r>
              <a:rPr lang="en-US" dirty="0"/>
              <a:t>Reason</a:t>
            </a:r>
          </a:p>
          <a:p>
            <a:r>
              <a:rPr lang="en-US" dirty="0"/>
              <a:t>Most offenders are residents/have resident family-best chance for success!</a:t>
            </a:r>
          </a:p>
          <a:p>
            <a:endParaRPr lang="en-US" dirty="0"/>
          </a:p>
          <a:p>
            <a:endParaRPr lang="en-US" dirty="0"/>
          </a:p>
        </p:txBody>
      </p:sp>
      <p:sp>
        <p:nvSpPr>
          <p:cNvPr id="4" name="Title 1">
            <a:extLst>
              <a:ext uri="{FF2B5EF4-FFF2-40B4-BE49-F238E27FC236}">
                <a16:creationId xmlns:a16="http://schemas.microsoft.com/office/drawing/2014/main" id="{57A0AF5D-A730-48B6-B6CA-3800F0A30663}"/>
              </a:ext>
            </a:extLst>
          </p:cNvPr>
          <p:cNvSpPr txBox="1">
            <a:spLocks/>
          </p:cNvSpPr>
          <p:nvPr/>
        </p:nvSpPr>
        <p:spPr>
          <a:xfrm>
            <a:off x="466624" y="18616"/>
            <a:ext cx="8494246" cy="146561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Why Offenders Transfer</a:t>
            </a:r>
          </a:p>
        </p:txBody>
      </p:sp>
      <p:sp>
        <p:nvSpPr>
          <p:cNvPr id="5" name="Rectangle 4">
            <a:extLst>
              <a:ext uri="{FF2B5EF4-FFF2-40B4-BE49-F238E27FC236}">
                <a16:creationId xmlns:a16="http://schemas.microsoft.com/office/drawing/2014/main" id="{FAD2EC53-72A3-4D3B-B621-2711EB8F1C83}"/>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a16="http://schemas.microsoft.com/office/drawing/2014/main" id="{49C60510-738A-4F3D-9844-8B7A215570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7640" y="1740569"/>
            <a:ext cx="329184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peech Bubble: Oval 6">
            <a:extLst>
              <a:ext uri="{FF2B5EF4-FFF2-40B4-BE49-F238E27FC236}">
                <a16:creationId xmlns:a16="http://schemas.microsoft.com/office/drawing/2014/main" id="{F819FFED-E0DE-4A54-AFF2-FAF854359840}"/>
              </a:ext>
            </a:extLst>
          </p:cNvPr>
          <p:cNvSpPr/>
          <p:nvPr/>
        </p:nvSpPr>
        <p:spPr>
          <a:xfrm>
            <a:off x="4283242" y="4636582"/>
            <a:ext cx="4533499" cy="1997581"/>
          </a:xfrm>
          <a:prstGeom prst="wedgeEllipseCallout">
            <a:avLst>
              <a:gd name="adj1" fmla="val -64112"/>
              <a:gd name="adj2" fmla="val 25832"/>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Tahoma" pitchFamily="34" charset="0"/>
              </a:rPr>
              <a:t>Did you know?</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Tahoma" pitchFamily="34" charset="0"/>
              </a:rPr>
              <a:t>110,000 Current Active Interstate Compact Offenders</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Tahoma" pitchFamily="34" charset="0"/>
              </a:rPr>
              <a:t>60,000 cases transferring annually</a:t>
            </a:r>
            <a:endParaRPr kumimoji="0" lang="en-US" sz="1800" b="0" i="0" u="none" strike="noStrike" cap="none" normalizeH="0" baseline="0" dirty="0">
              <a:ln>
                <a:noFill/>
              </a:ln>
              <a:solidFill>
                <a:schemeClr val="bg1"/>
              </a:solidFill>
              <a:effectLst/>
              <a:latin typeface="Tahoma" pitchFamily="34" charset="0"/>
            </a:endParaRPr>
          </a:p>
        </p:txBody>
      </p:sp>
      <p:pic>
        <p:nvPicPr>
          <p:cNvPr id="9" name="Graphic 8" descr="Volume with solid fill">
            <a:extLst>
              <a:ext uri="{FF2B5EF4-FFF2-40B4-BE49-F238E27FC236}">
                <a16:creationId xmlns:a16="http://schemas.microsoft.com/office/drawing/2014/main" id="{F9558C83-FFFC-426E-BE90-39B89943F0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1668" y="5719763"/>
            <a:ext cx="914400" cy="914400"/>
          </a:xfrm>
          <a:prstGeom prst="rect">
            <a:avLst/>
          </a:prstGeom>
        </p:spPr>
      </p:pic>
      <p:sp>
        <p:nvSpPr>
          <p:cNvPr id="2" name="Slide Number Placeholder 1">
            <a:extLst>
              <a:ext uri="{FF2B5EF4-FFF2-40B4-BE49-F238E27FC236}">
                <a16:creationId xmlns:a16="http://schemas.microsoft.com/office/drawing/2014/main" id="{66BFF66A-7378-46D7-90D4-FD65731FE84B}"/>
              </a:ext>
            </a:extLst>
          </p:cNvPr>
          <p:cNvSpPr>
            <a:spLocks noGrp="1"/>
          </p:cNvSpPr>
          <p:nvPr>
            <p:ph type="sldNum" sz="quarter" idx="12"/>
          </p:nvPr>
        </p:nvSpPr>
        <p:spPr/>
        <p:txBody>
          <a:bodyPr/>
          <a:lstStyle/>
          <a:p>
            <a:fld id="{270D53C3-D890-4AF1-9878-19640C9CFA2D}" type="slidenum">
              <a:rPr lang="en-US" smtClean="0"/>
              <a:t>9</a:t>
            </a:fld>
            <a:endParaRPr lang="en-US"/>
          </a:p>
        </p:txBody>
      </p:sp>
    </p:spTree>
    <p:custDataLst>
      <p:tags r:id="rId1"/>
    </p:custDataLst>
    <p:extLst>
      <p:ext uri="{BB962C8B-B14F-4D97-AF65-F5344CB8AC3E}">
        <p14:creationId xmlns:p14="http://schemas.microsoft.com/office/powerpoint/2010/main" val="1900569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1"/>
  <p:tag name="TAG_BACKING_FORM_KEY" val="334874-c:\users\mindy spring\dropbox (icaos-icj)\icaos (2)\training (root folder)\presentations\2022 presentations\icaos rules presentation.pptx"/>
  <p:tag name="ARTICULATE_PRESENTER_VERSION" val="8"/>
  <p:tag name="ARTICULATE_USED_PAGE_ORIENTATION" val="1"/>
  <p:tag name="ARTICULATE_USED_PAGE_SIZE"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602"/>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851"/>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603"/>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07"/>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TIMING" val="|1|1.8|1.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877"/>
  <p:tag name="ARTICULATE_USED_LAYOUT" val="3"/>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604"/>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854"/>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855"/>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853"/>
  <p:tag name="ARTICULATE_USED_LAYOUT" val="7"/>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58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856"/>
  <p:tag name="ARTICULATE_USED_LAYOUT" val="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858"/>
  <p:tag name="ARTICULATE_USED_LAYOUT" val="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311"/>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861"/>
  <p:tag name="ARTICULATE_USED_LAYOUT" val="7"/>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861"/>
  <p:tag name="ARTICULATE_USED_LAYOUT" val="7"/>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72"/>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862"/>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863"/>
  <p:tag name="ARTICULATE_USED_LAYOUT" val="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864"/>
  <p:tag name="ARTICULATE_USED_LAYOUT" val="7"/>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865"/>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867"/>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868"/>
  <p:tag name="ARTICULATE_USED_LAYOUT" val="3"/>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580"/>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99"/>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98"/>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880"/>
  <p:tag name="ARTICULATE_USED_LAYOUT" val="7"/>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879"/>
  <p:tag name="ARTICULATE_USED_LAYOUT" val="3"/>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895"/>
  <p:tag name="ARTICULATE_USED_LAYOUT" val="7"/>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899"/>
  <p:tag name="ARTICULATE_USED_LAYOUT" val="7"/>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890"/>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875"/>
  <p:tag name="ARTICULATE_USED_LAYOUT" val="3"/>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891"/>
  <p:tag name="ARTICULATE_USED_LAYOUT" val="5"/>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591"/>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893"/>
  <p:tag name="ARTICULATE_USED_LAYOUT" val="7"/>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900"/>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903"/>
  <p:tag name="ARTICULATE_USED_LAYOUT" val="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892"/>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301"/>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67"/>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303"/>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06"/>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57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876"/>
  <p:tag name="ARTICULATE_USED_LAYOUT" val="3"/>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9407</TotalTime>
  <Words>3437</Words>
  <Application>Microsoft Office PowerPoint</Application>
  <PresentationFormat>Widescreen</PresentationFormat>
  <Paragraphs>555</Paragraphs>
  <Slides>45</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Garamond</vt:lpstr>
      <vt:lpstr>Source Serif Pro</vt:lpstr>
      <vt:lpstr>Tahoma</vt:lpstr>
      <vt:lpstr>Times New Roman</vt:lpstr>
      <vt:lpstr>Wingdings</vt:lpstr>
      <vt:lpstr>Office Theme</vt:lpstr>
      <vt:lpstr>PowerPoint Presentation</vt:lpstr>
      <vt:lpstr>Presentation Objectives</vt:lpstr>
      <vt:lpstr>Overview of the Compact</vt:lpstr>
      <vt:lpstr>Purpose of ICAOS</vt:lpstr>
      <vt:lpstr>Interstate Compact for Adult Offender Supervision</vt:lpstr>
      <vt:lpstr>PowerPoint Presentation</vt:lpstr>
      <vt:lpstr>PowerPoint Presentation</vt:lpstr>
      <vt:lpstr>Eligibility for Transfer</vt:lpstr>
      <vt:lpstr>PowerPoint Presentation</vt:lpstr>
      <vt:lpstr>ICAOS Creates Circumstances to  Promote Successful Supervision</vt:lpstr>
      <vt:lpstr>Cycle of a Compact Case</vt:lpstr>
      <vt:lpstr>What Triggers the ICAOS?</vt:lpstr>
      <vt:lpstr>Eligible Misdemeanants</vt:lpstr>
      <vt:lpstr>Transferring Supervision</vt:lpstr>
      <vt:lpstr>What Requirements for Transfer?</vt:lpstr>
      <vt:lpstr>Mandatory versus Discretionary Transfers</vt:lpstr>
      <vt:lpstr>PowerPoint Presentation</vt:lpstr>
      <vt:lpstr>PowerPoint Presentation</vt:lpstr>
      <vt:lpstr>PowerPoint Presentation</vt:lpstr>
      <vt:lpstr>PowerPoint Presentation</vt:lpstr>
      <vt:lpstr>Sex Offenders</vt:lpstr>
      <vt:lpstr>PowerPoint Presentation</vt:lpstr>
      <vt:lpstr>PowerPoint Presentation</vt:lpstr>
      <vt:lpstr>No Travel Prior to Acceptance</vt:lpstr>
      <vt:lpstr>Reporting Instructions</vt:lpstr>
      <vt:lpstr>PowerPoint Presentation</vt:lpstr>
      <vt:lpstr>PowerPoint Presentation</vt:lpstr>
      <vt:lpstr>Reporting Instructions Documentation Requirements</vt:lpstr>
      <vt:lpstr>PowerPoint Presentation</vt:lpstr>
      <vt:lpstr>Transfer Reply</vt:lpstr>
      <vt:lpstr>Compact Supervision Elements</vt:lpstr>
      <vt:lpstr>Compact Supervision in a Receiving State</vt:lpstr>
      <vt:lpstr>Requirements during Supervision </vt:lpstr>
      <vt:lpstr>PowerPoint Presentation</vt:lpstr>
      <vt:lpstr> Warrants, Discretionary Retaking &amp;  Reporting Violations Requiring Retaking</vt:lpstr>
      <vt:lpstr>PowerPoint Presentation</vt:lpstr>
      <vt:lpstr>PowerPoint Presentation</vt:lpstr>
      <vt:lpstr>Discretionary Retaking &amp; Mandatory Retaking</vt:lpstr>
      <vt:lpstr>Behavior Requiring Retaking  “behavior would rise to level of revocation of supervision because…” </vt:lpstr>
      <vt:lpstr>PowerPoint Presentation</vt:lpstr>
      <vt:lpstr>PowerPoint Presentation</vt:lpstr>
      <vt:lpstr>Violation Reports Requiring Retaking</vt:lpstr>
      <vt:lpstr>Absconder Violation Reports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 Interstate Compact Presentation</dc:title>
  <dc:creator>Hudrlik, Tracy (DOC)</dc:creator>
  <cp:lastModifiedBy>Strickland, Timothy</cp:lastModifiedBy>
  <cp:revision>237</cp:revision>
  <dcterms:created xsi:type="dcterms:W3CDTF">2020-12-23T18:37:03Z</dcterms:created>
  <dcterms:modified xsi:type="dcterms:W3CDTF">2023-10-25T14:11:38Z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APPA Interstate Compact Presentation</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7B4BC392-5307-403B-A15B-E16711938DA3</vt:lpwstr>
  </property>
  <property fmtid="{D5CDD505-2E9C-101B-9397-08002B2CF9AE}" pid="6" name="ArticulateProjectFull">
    <vt:lpwstr>C:\Users\Mindy Spring\Dropbox (ICAOS-ICJ)\ICAOS (2)\Training (Root Folder)\Presentations\2022 Presentations\ICAOS Rules Presentation.ppta</vt:lpwstr>
  </property>
  <property fmtid="{D5CDD505-2E9C-101B-9397-08002B2CF9AE}" pid="7" name="IsExistingPresentation">
    <vt:lpwstr>Yes</vt:lpwstr>
  </property>
  <property fmtid="{D5CDD505-2E9C-101B-9397-08002B2CF9AE}" pid="8" name="PresentationVersion">
    <vt:lpwstr>2.1</vt:lpwstr>
  </property>
</Properties>
</file>